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1"/>
  </p:notesMasterIdLst>
  <p:sldIdLst>
    <p:sldId id="339" r:id="rId2"/>
    <p:sldId id="358" r:id="rId3"/>
    <p:sldId id="362" r:id="rId4"/>
    <p:sldId id="370" r:id="rId5"/>
    <p:sldId id="364" r:id="rId6"/>
    <p:sldId id="366" r:id="rId7"/>
    <p:sldId id="367" r:id="rId8"/>
    <p:sldId id="368" r:id="rId9"/>
    <p:sldId id="369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9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680000"/>
    <a:srgbClr val="3366CC"/>
    <a:srgbClr val="99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804" autoAdjust="0"/>
  </p:normalViewPr>
  <p:slideViewPr>
    <p:cSldViewPr>
      <p:cViewPr varScale="1">
        <p:scale>
          <a:sx n="96" d="100"/>
          <a:sy n="96" d="100"/>
        </p:scale>
        <p:origin x="816" y="78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371DC-E770-4AAA-82A1-445998EAE0C0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3B179-3AA9-4173-A782-219BA014D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0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4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548639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EA2D3D-662A-4E48-ADAC-34AE40160CB5}" type="datetimeFigureOut">
              <a:rPr lang="ru-RU" smtClean="0"/>
              <a:t>20.10.2023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4E8746-D5E2-4D8F-8A5F-957636F0AF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11410"/>
            <a:ext cx="9259276" cy="5231110"/>
            <a:chOff x="0" y="-3847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847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237401" y="663780"/>
            <a:ext cx="8760761" cy="394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80000"/>
                </a:solidFill>
                <a:ea typeface="+mj-ea"/>
                <a:cs typeface="+mj-cs"/>
              </a:rPr>
              <a:t>Управление по вопросам муниципальной службы </a:t>
            </a:r>
            <a:br>
              <a:rPr lang="ru-RU" sz="2000" b="1" dirty="0" smtClean="0">
                <a:solidFill>
                  <a:srgbClr val="680000"/>
                </a:solidFill>
                <a:ea typeface="+mj-ea"/>
                <a:cs typeface="+mj-cs"/>
              </a:rPr>
            </a:br>
            <a:r>
              <a:rPr lang="ru-RU" sz="2000" b="1" dirty="0" smtClean="0">
                <a:solidFill>
                  <a:srgbClr val="680000"/>
                </a:solidFill>
                <a:ea typeface="+mj-ea"/>
                <a:cs typeface="+mj-cs"/>
              </a:rPr>
              <a:t>и кадров Администрации города Ростова-на-Дону</a:t>
            </a: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ПАМЯТКА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нарушениях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допущенных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заполнении справки </a:t>
            </a: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доходах, расходах, об имуществе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обязательствах имущественного характера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муниципальными служащими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Администрации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города Ростова-на-Дону и ее органов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68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rgbClr val="68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Ростов-на-Дону</a:t>
            </a:r>
            <a:endParaRPr lang="ru-RU" sz="1400" dirty="0">
              <a:solidFill>
                <a:srgbClr val="68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606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26690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15617" y="732517"/>
            <a:ext cx="7632848" cy="313537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Раздел 1 «Сведения о доходах»</a:t>
            </a:r>
            <a:b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1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78844" y="1540348"/>
            <a:ext cx="8950085" cy="102965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1" algn="ctr">
              <a:defRPr/>
            </a:pPr>
            <a:r>
              <a:rPr lang="ru-RU" sz="1400" b="1" kern="0" dirty="0" smtClean="0"/>
              <a:t>В </a:t>
            </a:r>
            <a:r>
              <a:rPr lang="ru-RU" sz="1400" b="1" kern="0" dirty="0"/>
              <a:t>справке о доходах не </a:t>
            </a:r>
            <a:r>
              <a:rPr lang="ru-RU" sz="1400" b="1" kern="0" dirty="0" smtClean="0"/>
              <a:t>отражено пособие по временной </a:t>
            </a:r>
            <a:r>
              <a:rPr lang="ru-RU" sz="1400" b="1" kern="0" dirty="0"/>
              <a:t>нетрудоспособности в случае ее </a:t>
            </a:r>
            <a:r>
              <a:rPr lang="ru-RU" sz="1400" b="1" kern="0" dirty="0" smtClean="0"/>
              <a:t>утраты муниципальным </a:t>
            </a:r>
            <a:r>
              <a:rPr lang="ru-RU" sz="1400" b="1" kern="0" dirty="0"/>
              <a:t>служащим более, чем на три календарных дня (до </a:t>
            </a:r>
            <a:r>
              <a:rPr lang="ru-RU" sz="1400" b="1" kern="0" dirty="0" smtClean="0"/>
              <a:t>трех календарных </a:t>
            </a:r>
            <a:r>
              <a:rPr lang="ru-RU" sz="1400" b="1" kern="0" dirty="0"/>
              <a:t>дней </a:t>
            </a:r>
            <a:r>
              <a:rPr lang="ru-RU" sz="1400" b="1" kern="0" dirty="0" smtClean="0"/>
              <a:t>- нетрудоспособность оплачивается за </a:t>
            </a:r>
            <a:r>
              <a:rPr lang="ru-RU" sz="1400" b="1" kern="0" dirty="0"/>
              <a:t>счет работодателя и включается в справку </a:t>
            </a:r>
            <a:r>
              <a:rPr lang="ru-RU" sz="1400" b="1" kern="0" dirty="0" smtClean="0"/>
              <a:t>о </a:t>
            </a:r>
            <a:r>
              <a:rPr lang="ru-RU" sz="1400" b="1" kern="0" dirty="0"/>
              <a:t>доходах </a:t>
            </a:r>
            <a:endParaRPr lang="ru-RU" sz="1400" b="1" kern="0" dirty="0" smtClean="0"/>
          </a:p>
          <a:p>
            <a:pPr lvl="1" algn="ctr">
              <a:defRPr/>
            </a:pPr>
            <a:r>
              <a:rPr lang="ru-RU" sz="1400" b="1" kern="0" dirty="0" smtClean="0"/>
              <a:t>и </a:t>
            </a:r>
            <a:r>
              <a:rPr lang="ru-RU" sz="1400" b="1" kern="0" dirty="0"/>
              <a:t>суммах налога физического лица, </a:t>
            </a:r>
            <a:r>
              <a:rPr lang="ru-RU" sz="1400" b="1" kern="0" dirty="0" smtClean="0"/>
              <a:t>выдаваемую </a:t>
            </a:r>
            <a:r>
              <a:rPr lang="ru-RU" sz="1400" b="1" kern="0" dirty="0"/>
              <a:t>по месту работы/службы</a:t>
            </a:r>
            <a:r>
              <a:rPr lang="ru-RU" sz="1400" b="1" kern="0" dirty="0" smtClean="0"/>
              <a:t>)</a:t>
            </a:r>
            <a:endParaRPr lang="ru-RU" sz="1400" b="1" kern="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78844" y="2760229"/>
            <a:ext cx="8951419" cy="79764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lang="ru-RU" sz="1400" b="1" kern="0" dirty="0">
                <a:solidFill>
                  <a:schemeClr val="accent1">
                    <a:lumMod val="75000"/>
                  </a:schemeClr>
                </a:solidFill>
              </a:rPr>
              <a:t>Нарушение</a:t>
            </a:r>
          </a:p>
          <a:p>
            <a:pPr lvl="0" indent="457200" algn="ctr">
              <a:defRPr/>
            </a:pPr>
            <a:r>
              <a:rPr lang="ru-RU" sz="1400" b="1" kern="0" dirty="0">
                <a:solidFill>
                  <a:prstClr val="black"/>
                </a:solidFill>
              </a:rPr>
              <a:t>Не указан доход, </a:t>
            </a:r>
            <a:r>
              <a:rPr lang="ru-RU" sz="1400" b="1" kern="0" dirty="0" smtClean="0">
                <a:solidFill>
                  <a:prstClr val="black"/>
                </a:solidFill>
              </a:rPr>
              <a:t>в виде пособия по временной </a:t>
            </a:r>
            <a:r>
              <a:rPr lang="ru-RU" sz="1400" b="1" kern="0" dirty="0">
                <a:solidFill>
                  <a:prstClr val="black"/>
                </a:solidFill>
              </a:rPr>
              <a:t>нетрудоспособности, </a:t>
            </a:r>
            <a:endParaRPr lang="ru-RU" sz="14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т.е</a:t>
            </a:r>
            <a:r>
              <a:rPr lang="ru-RU" sz="1400" b="1" kern="0" dirty="0">
                <a:solidFill>
                  <a:prstClr val="black"/>
                </a:solidFill>
              </a:rPr>
              <a:t>. представлены неполные сведения о </a:t>
            </a:r>
            <a:r>
              <a:rPr lang="ru-RU" sz="1400" b="1" kern="0" dirty="0" smtClean="0">
                <a:solidFill>
                  <a:prstClr val="black"/>
                </a:solidFill>
              </a:rPr>
              <a:t>доходах</a:t>
            </a:r>
            <a:endParaRPr lang="ru-RU" sz="1400" b="1" kern="0" dirty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79512" y="3688002"/>
            <a:ext cx="8964488" cy="86187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ru-RU" sz="1400" b="1" kern="0" dirty="0">
                <a:solidFill>
                  <a:schemeClr val="accent1">
                    <a:lumMod val="75000"/>
                  </a:schemeClr>
                </a:solidFill>
              </a:rPr>
              <a:t>Рекомендация</a:t>
            </a:r>
          </a:p>
          <a:p>
            <a:pPr lvl="0" indent="457200" algn="ctr">
              <a:defRPr/>
            </a:pPr>
            <a:r>
              <a:rPr lang="ru-RU" sz="1400" b="1" kern="0" dirty="0">
                <a:solidFill>
                  <a:prstClr val="black"/>
                </a:solidFill>
              </a:rPr>
              <a:t>Необходимо </a:t>
            </a:r>
            <a:r>
              <a:rPr lang="ru-RU" sz="1400" b="1" kern="0" dirty="0" smtClean="0">
                <a:solidFill>
                  <a:prstClr val="black"/>
                </a:solidFill>
              </a:rPr>
              <a:t>получить </a:t>
            </a:r>
            <a:r>
              <a:rPr lang="ru-RU" sz="1400" b="1" kern="0" dirty="0">
                <a:solidFill>
                  <a:prstClr val="black"/>
                </a:solidFill>
              </a:rPr>
              <a:t>справку </a:t>
            </a:r>
            <a:r>
              <a:rPr lang="ru-RU" sz="1400" b="1" kern="0" dirty="0" smtClean="0">
                <a:solidFill>
                  <a:prstClr val="black"/>
                </a:solidFill>
              </a:rPr>
              <a:t>в Социальном фонде России и </a:t>
            </a:r>
            <a:r>
              <a:rPr lang="ru-RU" sz="1400" b="1" kern="0" dirty="0">
                <a:solidFill>
                  <a:prstClr val="black"/>
                </a:solidFill>
              </a:rPr>
              <a:t>сумму полученных </a:t>
            </a:r>
            <a:r>
              <a:rPr lang="ru-RU" sz="1400" b="1" kern="0" dirty="0" smtClean="0">
                <a:solidFill>
                  <a:prstClr val="black"/>
                </a:solidFill>
              </a:rPr>
              <a:t>по листку </a:t>
            </a: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нетрудоспособности средств </a:t>
            </a:r>
            <a:r>
              <a:rPr lang="ru-RU" sz="1400" b="1" kern="0" dirty="0">
                <a:solidFill>
                  <a:prstClr val="black"/>
                </a:solidFill>
              </a:rPr>
              <a:t>отразить </a:t>
            </a:r>
            <a:r>
              <a:rPr lang="ru-RU" sz="1400" b="1" kern="0" dirty="0" smtClean="0">
                <a:solidFill>
                  <a:prstClr val="black"/>
                </a:solidFill>
              </a:rPr>
              <a:t>в </a:t>
            </a:r>
            <a:r>
              <a:rPr lang="ru-RU" sz="1400" b="1" kern="0" dirty="0">
                <a:solidFill>
                  <a:prstClr val="black"/>
                </a:solidFill>
              </a:rPr>
              <a:t>этом </a:t>
            </a:r>
            <a:r>
              <a:rPr lang="ru-RU" sz="1400" b="1" kern="0" dirty="0" smtClean="0">
                <a:solidFill>
                  <a:prstClr val="black"/>
                </a:solidFill>
              </a:rPr>
              <a:t>разделе строго в соответствии со справкой Фонда</a:t>
            </a:r>
            <a:endParaRPr lang="ru-RU" sz="1400" b="1" kern="0" dirty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91" y="1746553"/>
            <a:ext cx="603250" cy="64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751" y="3798869"/>
            <a:ext cx="64013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3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80086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15617" y="732517"/>
            <a:ext cx="7632848" cy="313537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Раздел 1 «Сведения о доходах»</a:t>
            </a:r>
            <a:b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2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58030" y="1707653"/>
            <a:ext cx="8915423" cy="792089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1" algn="ctr">
              <a:defRPr/>
            </a:pPr>
            <a:endParaRPr lang="ru-RU" sz="1400" b="1" kern="0" dirty="0"/>
          </a:p>
          <a:p>
            <a:pPr lvl="1" algn="ctr">
              <a:defRPr/>
            </a:pPr>
            <a:r>
              <a:rPr lang="ru-RU" sz="1400" b="1" kern="0" dirty="0" smtClean="0"/>
              <a:t>При </a:t>
            </a:r>
            <a:r>
              <a:rPr lang="ru-RU" sz="1400" b="1" kern="0" dirty="0"/>
              <a:t>наличии нескольких мест работы в отчетном периоде в справке о доходах не отражен </a:t>
            </a:r>
            <a:endParaRPr lang="ru-RU" sz="1400" b="1" kern="0" dirty="0" smtClean="0"/>
          </a:p>
          <a:p>
            <a:pPr lvl="1" algn="ctr">
              <a:defRPr/>
            </a:pPr>
            <a:r>
              <a:rPr lang="ru-RU" sz="1400" b="1" kern="0" dirty="0" smtClean="0"/>
              <a:t>доход</a:t>
            </a:r>
            <a:r>
              <a:rPr lang="ru-RU" sz="1400" b="1" kern="0" dirty="0"/>
              <a:t>, полученный по предыдущему месту </a:t>
            </a:r>
            <a:r>
              <a:rPr lang="ru-RU" sz="1400" b="1" kern="0" dirty="0" smtClean="0"/>
              <a:t>работы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58030" y="2632905"/>
            <a:ext cx="8901202" cy="87511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Нарушение</a:t>
            </a: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Не указан </a:t>
            </a:r>
            <a:r>
              <a:rPr lang="ru-RU" sz="1400" b="1" kern="0" dirty="0">
                <a:solidFill>
                  <a:prstClr val="black"/>
                </a:solidFill>
              </a:rPr>
              <a:t>доход по предыдущему месту работы, т.е. представлены неполные </a:t>
            </a:r>
            <a:endParaRPr lang="ru-RU" sz="14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сведения о доходах</a:t>
            </a:r>
            <a:endParaRPr lang="ru-RU" sz="1400" b="1" kern="0" dirty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79512" y="3641184"/>
            <a:ext cx="8893941" cy="908690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ru-RU" sz="1400" b="1" kern="0" dirty="0">
                <a:solidFill>
                  <a:schemeClr val="accent1">
                    <a:lumMod val="75000"/>
                  </a:schemeClr>
                </a:solidFill>
              </a:rPr>
              <a:t>Рекомендация</a:t>
            </a: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   При </a:t>
            </a:r>
            <a:r>
              <a:rPr lang="ru-RU" sz="1400" b="1" kern="0" dirty="0">
                <a:solidFill>
                  <a:prstClr val="black"/>
                </a:solidFill>
              </a:rPr>
              <a:t>наличии в отчетном периоде дохода по предыдущим местам работы необходимо запросить справку </a:t>
            </a:r>
            <a:r>
              <a:rPr lang="ru-RU" sz="1400" b="1" kern="0" dirty="0" smtClean="0">
                <a:solidFill>
                  <a:prstClr val="black"/>
                </a:solidFill>
              </a:rPr>
              <a:t>о </a:t>
            </a:r>
            <a:r>
              <a:rPr lang="ru-RU" sz="1400" b="1" kern="0" dirty="0">
                <a:solidFill>
                  <a:prstClr val="black"/>
                </a:solidFill>
              </a:rPr>
              <a:t>доходах и суммах налога физического лица </a:t>
            </a:r>
            <a:r>
              <a:rPr lang="ru-RU" sz="1400" b="1" kern="0" dirty="0" smtClean="0">
                <a:solidFill>
                  <a:prstClr val="black"/>
                </a:solidFill>
              </a:rPr>
              <a:t>у </a:t>
            </a:r>
            <a:r>
              <a:rPr lang="ru-RU" sz="1400" b="1" kern="0" dirty="0">
                <a:solidFill>
                  <a:prstClr val="black"/>
                </a:solidFill>
              </a:rPr>
              <a:t>каждого из предыдущих </a:t>
            </a:r>
            <a:endParaRPr lang="ru-RU" sz="14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работодателей и </a:t>
            </a:r>
            <a:r>
              <a:rPr lang="ru-RU" sz="1400" b="1" kern="0" dirty="0">
                <a:solidFill>
                  <a:prstClr val="black"/>
                </a:solidFill>
              </a:rPr>
              <a:t>указать их в </a:t>
            </a:r>
            <a:r>
              <a:rPr lang="ru-RU" sz="1400" b="1" kern="0" dirty="0" smtClean="0">
                <a:solidFill>
                  <a:prstClr val="black"/>
                </a:solidFill>
              </a:rPr>
              <a:t>разделе </a:t>
            </a:r>
            <a:r>
              <a:rPr lang="ru-RU" sz="1400" b="1" kern="0" dirty="0">
                <a:solidFill>
                  <a:prstClr val="black"/>
                </a:solidFill>
              </a:rPr>
              <a:t>«Сведения </a:t>
            </a:r>
            <a:r>
              <a:rPr lang="ru-RU" sz="1400" b="1" kern="0" dirty="0" smtClean="0">
                <a:solidFill>
                  <a:prstClr val="black"/>
                </a:solidFill>
              </a:rPr>
              <a:t>о </a:t>
            </a:r>
            <a:r>
              <a:rPr lang="ru-RU" sz="1400" b="1" kern="0" dirty="0">
                <a:solidFill>
                  <a:prstClr val="black"/>
                </a:solidFill>
              </a:rPr>
              <a:t>доходах</a:t>
            </a:r>
            <a:r>
              <a:rPr lang="ru-RU" sz="1400" b="1" kern="0" dirty="0" smtClean="0">
                <a:solidFill>
                  <a:prstClr val="black"/>
                </a:solidFill>
              </a:rPr>
              <a:t>»</a:t>
            </a:r>
            <a:endParaRPr lang="ru-RU" sz="1400" b="1" kern="0" dirty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endParaRPr lang="ru-RU" sz="1200" b="1" kern="0" dirty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2" y="1840816"/>
            <a:ext cx="6032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607" y="3795886"/>
            <a:ext cx="639175" cy="6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9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80086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15617" y="732517"/>
            <a:ext cx="7632848" cy="313537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Подраздел 3.1 «Недвижимое имущество»</a:t>
            </a:r>
            <a:b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2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58030" y="1707653"/>
            <a:ext cx="8950085" cy="792089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справке о доходах не указано недвижимое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имущество, принадлежащее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 праве общей долевой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собственности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супругу муниципального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служащего</a:t>
            </a: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58178" y="2736570"/>
            <a:ext cx="8951419" cy="87511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Нарушение</a:t>
            </a: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Не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указано недвижимое имущество, принадлежащее на праве общей долевой собственности, 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т.е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представлены неполные сведения об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имуществе</a:t>
            </a: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58030" y="3775692"/>
            <a:ext cx="8950085" cy="86187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Рекомендация</a:t>
            </a: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ля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заполнения данного раздела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необходимо получить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выписку из Единого реестра государственной 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недвижимости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в которой отражаются все объекты недвижимого имущества, принадлежащие на праве 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собственности заявителю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2" y="1840816"/>
            <a:ext cx="6032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226" y="3814065"/>
            <a:ext cx="639175" cy="6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8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7590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15617" y="732517"/>
            <a:ext cx="7632848" cy="313537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Подраздел 3.1 «Недвижимое имущество»</a:t>
            </a:r>
            <a:br>
              <a:rPr lang="ru-RU" sz="2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1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58030" y="1707653"/>
            <a:ext cx="8950085" cy="792089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1" algn="ctr">
              <a:defRPr/>
            </a:pPr>
            <a:r>
              <a:rPr lang="ru-RU" sz="1600" b="1" kern="0" dirty="0" smtClean="0"/>
              <a:t>     </a:t>
            </a:r>
            <a:r>
              <a:rPr lang="ru-RU" sz="1400" b="1" kern="0" dirty="0" smtClean="0"/>
              <a:t>В </a:t>
            </a:r>
            <a:r>
              <a:rPr lang="ru-RU" sz="1400" b="1" kern="0" dirty="0"/>
              <a:t>графе «Основание приобретения и источники средств» некорректно указаны данные о дате </a:t>
            </a:r>
            <a:endParaRPr lang="ru-RU" sz="1400" b="1" kern="0" dirty="0" smtClean="0"/>
          </a:p>
          <a:p>
            <a:pPr lvl="1" algn="ctr">
              <a:defRPr/>
            </a:pPr>
            <a:r>
              <a:rPr lang="ru-RU" sz="1400" b="1" kern="0" dirty="0" smtClean="0"/>
              <a:t>и </a:t>
            </a:r>
            <a:r>
              <a:rPr lang="ru-RU" sz="1400" b="1" kern="0" dirty="0"/>
              <a:t>номере регистрации права собственности на земельный участок, неверно указана площадь </a:t>
            </a:r>
            <a:endParaRPr lang="ru-RU" sz="1400" b="1" kern="0" dirty="0" smtClean="0"/>
          </a:p>
          <a:p>
            <a:pPr lvl="1" algn="ctr">
              <a:defRPr/>
            </a:pPr>
            <a:r>
              <a:rPr lang="ru-RU" sz="1400" b="1" kern="0" dirty="0" smtClean="0"/>
              <a:t>и </a:t>
            </a:r>
            <a:r>
              <a:rPr lang="ru-RU" sz="1400" b="1" kern="0" dirty="0"/>
              <a:t>адрес места нахождения земельного </a:t>
            </a:r>
            <a:r>
              <a:rPr lang="ru-RU" sz="1400" b="1" kern="0" dirty="0" smtClean="0"/>
              <a:t>участка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58030" y="2694252"/>
            <a:ext cx="8951419" cy="87511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Нарушение</a:t>
            </a:r>
          </a:p>
          <a:p>
            <a:pPr lvl="0" indent="457200" algn="ctr">
              <a:defRPr/>
            </a:pPr>
            <a:r>
              <a:rPr lang="ru-RU" sz="1200" b="1" kern="0" dirty="0" smtClean="0">
                <a:solidFill>
                  <a:prstClr val="black"/>
                </a:solidFill>
              </a:rPr>
              <a:t>Неверно указаны </a:t>
            </a:r>
            <a:r>
              <a:rPr lang="ru-RU" sz="1200" b="1" kern="0" dirty="0">
                <a:solidFill>
                  <a:prstClr val="black"/>
                </a:solidFill>
              </a:rPr>
              <a:t>реквизиты документа, удостоверяющего право </a:t>
            </a:r>
            <a:r>
              <a:rPr lang="ru-RU" sz="1200" b="1" kern="0" dirty="0" smtClean="0">
                <a:solidFill>
                  <a:prstClr val="black"/>
                </a:solidFill>
              </a:rPr>
              <a:t>собственности на </a:t>
            </a:r>
            <a:r>
              <a:rPr lang="ru-RU" sz="1200" b="1" kern="0" dirty="0">
                <a:solidFill>
                  <a:prstClr val="black"/>
                </a:solidFill>
              </a:rPr>
              <a:t>недвижимое имущество, </a:t>
            </a:r>
            <a:endParaRPr lang="ru-RU" sz="12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200" b="1" kern="0" dirty="0" smtClean="0">
                <a:solidFill>
                  <a:prstClr val="black"/>
                </a:solidFill>
              </a:rPr>
              <a:t>его </a:t>
            </a:r>
            <a:r>
              <a:rPr lang="ru-RU" sz="1200" b="1" kern="0" dirty="0">
                <a:solidFill>
                  <a:prstClr val="black"/>
                </a:solidFill>
              </a:rPr>
              <a:t>площадь и адрес места нахождения т.е. представлены недостоверные сведения об </a:t>
            </a:r>
            <a:r>
              <a:rPr lang="ru-RU" sz="1200" b="1" kern="0" dirty="0" smtClean="0">
                <a:solidFill>
                  <a:prstClr val="black"/>
                </a:solidFill>
              </a:rPr>
              <a:t>имуществе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58029" y="3702718"/>
            <a:ext cx="8950085" cy="86187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ru-RU" sz="1400" b="1" kern="0" dirty="0">
                <a:solidFill>
                  <a:schemeClr val="accent1">
                    <a:lumMod val="75000"/>
                  </a:schemeClr>
                </a:solidFill>
              </a:rPr>
              <a:t>Рекомендация</a:t>
            </a:r>
          </a:p>
          <a:p>
            <a:pPr lvl="0" indent="457200" algn="ctr">
              <a:defRPr/>
            </a:pPr>
            <a:r>
              <a:rPr lang="ru-RU" sz="1200" b="1" kern="0" dirty="0" smtClean="0">
                <a:solidFill>
                  <a:prstClr val="black"/>
                </a:solidFill>
              </a:rPr>
              <a:t>Данный </a:t>
            </a:r>
            <a:r>
              <a:rPr lang="ru-RU" sz="1200" b="1" kern="0" dirty="0">
                <a:solidFill>
                  <a:prstClr val="black"/>
                </a:solidFill>
              </a:rPr>
              <a:t>раздел справки необходимо заполнять в соответствии с документами, устанавливающими право собственности на данное недвижимое имущество (свидетельство о регистрации права собственности </a:t>
            </a:r>
            <a:endParaRPr lang="ru-RU" sz="12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200" b="1" kern="0" dirty="0" smtClean="0">
                <a:solidFill>
                  <a:prstClr val="black"/>
                </a:solidFill>
              </a:rPr>
              <a:t>либо выписка из </a:t>
            </a:r>
            <a:r>
              <a:rPr lang="ru-RU" sz="1200" b="1" kern="0" dirty="0">
                <a:solidFill>
                  <a:prstClr val="black"/>
                </a:solidFill>
              </a:rPr>
              <a:t>Единого реестра государственной недвижимости</a:t>
            </a:r>
            <a:r>
              <a:rPr lang="ru-RU" sz="1200" b="1" kern="0" dirty="0" smtClean="0">
                <a:solidFill>
                  <a:prstClr val="black"/>
                </a:solidFill>
              </a:rPr>
              <a:t>)</a:t>
            </a:r>
            <a:endParaRPr lang="ru-RU" sz="1200" b="1" kern="0" dirty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2" y="1840816"/>
            <a:ext cx="6032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226" y="3814065"/>
            <a:ext cx="639175" cy="6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0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80086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58028" y="545648"/>
            <a:ext cx="8587421" cy="3257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kern="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Р</a:t>
            </a: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аздел 4 «Сведения о счетах в банках и иных </a:t>
            </a:r>
            <a:b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кредитных организациях»</a:t>
            </a:r>
            <a:b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1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58030" y="1707653"/>
            <a:ext cx="8950085" cy="792089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1" algn="ctr">
              <a:defRPr/>
            </a:pPr>
            <a:r>
              <a:rPr lang="ru-RU" sz="1600" b="1" kern="0" dirty="0" smtClean="0"/>
              <a:t>    </a:t>
            </a:r>
          </a:p>
          <a:p>
            <a:pPr lvl="1" algn="ctr">
              <a:defRPr/>
            </a:pPr>
            <a:r>
              <a:rPr lang="ru-RU" sz="1600" b="1" kern="0" dirty="0" smtClean="0"/>
              <a:t>М</a:t>
            </a:r>
            <a:r>
              <a:rPr lang="ru-RU" sz="1400" b="1" kern="0" dirty="0" smtClean="0"/>
              <a:t>униципальным служащим получен </a:t>
            </a:r>
            <a:r>
              <a:rPr lang="ru-RU" sz="1400" b="1" kern="0" dirty="0"/>
              <a:t>кредит, однако </a:t>
            </a:r>
            <a:r>
              <a:rPr lang="ru-RU" sz="1400" b="1" kern="0" dirty="0" smtClean="0"/>
              <a:t>счёт, открытый для </a:t>
            </a:r>
            <a:r>
              <a:rPr lang="ru-RU" sz="1400" b="1" kern="0" smtClean="0"/>
              <a:t>погашения кредита, </a:t>
            </a:r>
            <a:endParaRPr lang="ru-RU" sz="1400" b="1" kern="0" dirty="0" smtClean="0"/>
          </a:p>
          <a:p>
            <a:pPr lvl="1" algn="ctr">
              <a:defRPr/>
            </a:pPr>
            <a:r>
              <a:rPr lang="ru-RU" sz="1400" b="1" kern="0" dirty="0" smtClean="0"/>
              <a:t>не указан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58030" y="2694252"/>
            <a:ext cx="8951419" cy="87511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Нарушение</a:t>
            </a:r>
          </a:p>
          <a:p>
            <a:pPr lvl="0" indent="457200" algn="ctr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 </a:t>
            </a:r>
            <a:r>
              <a:rPr lang="ru-RU" sz="1600" b="1" kern="0" dirty="0" smtClean="0">
                <a:solidFill>
                  <a:prstClr val="black"/>
                </a:solidFill>
              </a:rPr>
              <a:t>     </a:t>
            </a:r>
            <a:r>
              <a:rPr lang="ru-RU" sz="1200" b="1" kern="0" dirty="0" smtClean="0">
                <a:solidFill>
                  <a:prstClr val="black"/>
                </a:solidFill>
              </a:rPr>
              <a:t>В </a:t>
            </a:r>
            <a:r>
              <a:rPr lang="ru-RU" sz="1200" b="1" kern="0" dirty="0">
                <a:solidFill>
                  <a:prstClr val="black"/>
                </a:solidFill>
              </a:rPr>
              <a:t>разделе 4 справки не </a:t>
            </a:r>
            <a:r>
              <a:rPr lang="ru-RU" sz="1200" b="1" kern="0" dirty="0" smtClean="0">
                <a:solidFill>
                  <a:prstClr val="black"/>
                </a:solidFill>
              </a:rPr>
              <a:t>указаны счета, </a:t>
            </a:r>
            <a:r>
              <a:rPr lang="ru-RU" sz="1200" b="1" kern="0" smtClean="0">
                <a:solidFill>
                  <a:prstClr val="black"/>
                </a:solidFill>
              </a:rPr>
              <a:t>открытые для </a:t>
            </a:r>
            <a:r>
              <a:rPr lang="ru-RU" sz="1200" b="1" kern="0" dirty="0">
                <a:solidFill>
                  <a:prstClr val="black"/>
                </a:solidFill>
              </a:rPr>
              <a:t>погашения кредита, т.е. сведения являются </a:t>
            </a:r>
            <a:r>
              <a:rPr lang="ru-RU" sz="1200" b="1" kern="0" dirty="0" smtClean="0">
                <a:solidFill>
                  <a:prstClr val="black"/>
                </a:solidFill>
              </a:rPr>
              <a:t>неполными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58029" y="3702718"/>
            <a:ext cx="8950085" cy="86187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Рекомендация</a:t>
            </a:r>
          </a:p>
          <a:p>
            <a:pPr lvl="0" indent="457200" algn="ctr">
              <a:defRPr/>
            </a:pPr>
            <a:r>
              <a:rPr lang="ru-RU" sz="1200" b="1" kern="0" dirty="0">
                <a:solidFill>
                  <a:prstClr val="black"/>
                </a:solidFill>
              </a:rPr>
              <a:t> </a:t>
            </a:r>
            <a:r>
              <a:rPr lang="ru-RU" sz="1200" b="1" kern="0" dirty="0" smtClean="0">
                <a:solidFill>
                  <a:prstClr val="black"/>
                </a:solidFill>
              </a:rPr>
              <a:t>       Как </a:t>
            </a:r>
            <a:r>
              <a:rPr lang="ru-RU" sz="1200" b="1" kern="0" dirty="0">
                <a:solidFill>
                  <a:prstClr val="black"/>
                </a:solidFill>
              </a:rPr>
              <a:t>правило, банки открывают счета, через которые происходит погашение кредита. </a:t>
            </a:r>
            <a:r>
              <a:rPr lang="ru-RU" sz="1200" b="1" kern="0" dirty="0" smtClean="0">
                <a:solidFill>
                  <a:prstClr val="black"/>
                </a:solidFill>
              </a:rPr>
              <a:t>Необходимо получить справку из банка, в котором оформлен кредит, и в разделе 4 отразить счёт для его погашения</a:t>
            </a:r>
          </a:p>
          <a:p>
            <a:pPr lvl="0" indent="457200" algn="ctr">
              <a:defRPr/>
            </a:pPr>
            <a:endParaRPr lang="ru-RU" sz="1200" b="1" kern="0" dirty="0" smtClean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22" y="1840816"/>
            <a:ext cx="6032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226" y="3814065"/>
            <a:ext cx="639175" cy="6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6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5249" y="-7590"/>
            <a:ext cx="9259276" cy="5231110"/>
            <a:chOff x="-75173" y="45394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5173" y="45394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-108520" y="555526"/>
            <a:ext cx="8853969" cy="324792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kern="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Р</a:t>
            </a: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аздел 4 «Сведения о счетах в банках и иных </a:t>
            </a:r>
            <a:b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кредитных организациях»</a:t>
            </a:r>
            <a:b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Пример № 2</a:t>
            </a:r>
            <a:endParaRPr lang="ru-RU" sz="24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158030" y="1707653"/>
            <a:ext cx="8950085" cy="853248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1" algn="ctr">
              <a:defRPr/>
            </a:pPr>
            <a:r>
              <a:rPr lang="ru-RU" sz="1200" b="1" kern="0" dirty="0" smtClean="0"/>
              <a:t> Дата </a:t>
            </a:r>
            <a:r>
              <a:rPr lang="ru-RU" sz="1200" b="1" kern="0" dirty="0"/>
              <a:t>открытия счета, отраженного в справке о доходах за 2022 год, отличается от даты открытия того же </a:t>
            </a:r>
            <a:endParaRPr lang="ru-RU" sz="1200" b="1" kern="0" dirty="0" smtClean="0"/>
          </a:p>
          <a:p>
            <a:pPr lvl="1" algn="ctr">
              <a:defRPr/>
            </a:pPr>
            <a:r>
              <a:rPr lang="ru-RU" sz="1200" b="1" kern="0" dirty="0" smtClean="0"/>
              <a:t>счета</a:t>
            </a:r>
            <a:r>
              <a:rPr lang="ru-RU" sz="1200" b="1" kern="0" dirty="0"/>
              <a:t>, указанной в справке о доходах за 2021 год. </a:t>
            </a:r>
            <a:r>
              <a:rPr lang="ru-RU" sz="1200" b="1" kern="0" dirty="0" smtClean="0"/>
              <a:t>При </a:t>
            </a:r>
            <a:r>
              <a:rPr lang="ru-RU" sz="1200" b="1" kern="0" dirty="0"/>
              <a:t>заполнении справки о доходах за 2022 год служащий руководствовался данными </a:t>
            </a:r>
            <a:r>
              <a:rPr lang="ru-RU" sz="1200" b="1" kern="0" dirty="0" smtClean="0"/>
              <a:t>из </a:t>
            </a:r>
            <a:r>
              <a:rPr lang="ru-RU" sz="1200" b="1" kern="0" dirty="0"/>
              <a:t>личного кабинета налогоплательщика на официальном сайте </a:t>
            </a:r>
            <a:endParaRPr lang="ru-RU" sz="1200" b="1" kern="0" dirty="0" smtClean="0"/>
          </a:p>
          <a:p>
            <a:pPr lvl="1" algn="ctr">
              <a:defRPr/>
            </a:pPr>
            <a:r>
              <a:rPr lang="ru-RU" sz="1200" b="1" kern="0" dirty="0" smtClean="0"/>
              <a:t>Налоговой </a:t>
            </a:r>
            <a:r>
              <a:rPr lang="ru-RU" sz="1200" b="1" kern="0" dirty="0"/>
              <a:t>службы Российской </a:t>
            </a:r>
            <a:r>
              <a:rPr lang="ru-RU" sz="1200" b="1" kern="0" dirty="0" smtClean="0"/>
              <a:t>Федерации</a:t>
            </a:r>
            <a:endParaRPr lang="ru-RU" sz="1200" b="1" kern="0" dirty="0"/>
          </a:p>
          <a:p>
            <a:pPr lvl="1" algn="ctr">
              <a:defRPr/>
            </a:pP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158030" y="2694252"/>
            <a:ext cx="8951419" cy="875115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Нарушение</a:t>
            </a:r>
          </a:p>
          <a:p>
            <a:pPr lvl="0" indent="457200" algn="ctr">
              <a:defRPr/>
            </a:pPr>
            <a:r>
              <a:rPr lang="ru-RU" sz="1400" b="1" kern="0" dirty="0">
                <a:solidFill>
                  <a:prstClr val="black"/>
                </a:solidFill>
              </a:rPr>
              <a:t> </a:t>
            </a:r>
            <a:r>
              <a:rPr lang="ru-RU" sz="1400" b="1" kern="0" dirty="0" smtClean="0">
                <a:solidFill>
                  <a:prstClr val="black"/>
                </a:solidFill>
              </a:rPr>
              <a:t>    Дата </a:t>
            </a:r>
            <a:r>
              <a:rPr lang="ru-RU" sz="1400" b="1" kern="0" dirty="0">
                <a:solidFill>
                  <a:prstClr val="black"/>
                </a:solidFill>
              </a:rPr>
              <a:t>открытия счета указана неверно, т.е. сведения являются </a:t>
            </a:r>
            <a:r>
              <a:rPr lang="ru-RU" sz="1400" b="1" kern="0" dirty="0" smtClean="0">
                <a:solidFill>
                  <a:prstClr val="black"/>
                </a:solidFill>
              </a:rPr>
              <a:t>недостоверными 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Двойные круглые скобки 25"/>
          <p:cNvSpPr/>
          <p:nvPr/>
        </p:nvSpPr>
        <p:spPr>
          <a:xfrm>
            <a:off x="147382" y="3721677"/>
            <a:ext cx="8950085" cy="861871"/>
          </a:xfrm>
          <a:prstGeom prst="bracketPair">
            <a:avLst/>
          </a:prstGeom>
          <a:solidFill>
            <a:srgbClr val="9C85C0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ysClr val="window" lastClr="FFFFFF">
                <a:alpha val="80000"/>
              </a:sys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lvl="0" indent="457200" algn="ctr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ru-RU" sz="1400" b="1" kern="0" dirty="0" smtClean="0">
                <a:solidFill>
                  <a:schemeClr val="accent1">
                    <a:lumMod val="75000"/>
                  </a:schemeClr>
                </a:solidFill>
              </a:rPr>
              <a:t>Рекомендация</a:t>
            </a:r>
          </a:p>
          <a:p>
            <a:pPr lvl="0" indent="457200" algn="ctr">
              <a:defRPr/>
            </a:pPr>
            <a:r>
              <a:rPr lang="ru-RU" sz="1400" b="1" kern="0" dirty="0">
                <a:solidFill>
                  <a:prstClr val="black"/>
                </a:solidFill>
              </a:rPr>
              <a:t> </a:t>
            </a:r>
            <a:r>
              <a:rPr lang="ru-RU" sz="1400" b="1" kern="0" dirty="0" smtClean="0">
                <a:solidFill>
                  <a:prstClr val="black"/>
                </a:solidFill>
              </a:rPr>
              <a:t>       Для </a:t>
            </a:r>
            <a:r>
              <a:rPr lang="ru-RU" sz="1400" b="1" kern="0" dirty="0">
                <a:solidFill>
                  <a:prstClr val="black"/>
                </a:solidFill>
              </a:rPr>
              <a:t>получения достоверных сведений о дате открытия счета следует обращаться в банк, </a:t>
            </a:r>
            <a:endParaRPr lang="ru-RU" sz="1400" b="1" kern="0" dirty="0" smtClean="0">
              <a:solidFill>
                <a:prstClr val="black"/>
              </a:solidFill>
            </a:endParaRPr>
          </a:p>
          <a:p>
            <a:pPr lvl="0" indent="457200" algn="ctr">
              <a:defRPr/>
            </a:pPr>
            <a:r>
              <a:rPr lang="ru-RU" sz="1400" b="1" kern="0" dirty="0" smtClean="0">
                <a:solidFill>
                  <a:prstClr val="black"/>
                </a:solidFill>
              </a:rPr>
              <a:t>в </a:t>
            </a:r>
            <a:r>
              <a:rPr lang="ru-RU" sz="1400" b="1" kern="0" dirty="0">
                <a:solidFill>
                  <a:prstClr val="black"/>
                </a:solidFill>
              </a:rPr>
              <a:t>котором открыт </a:t>
            </a:r>
            <a:r>
              <a:rPr lang="ru-RU" sz="1400" b="1" kern="0" dirty="0" smtClean="0">
                <a:solidFill>
                  <a:prstClr val="black"/>
                </a:solidFill>
              </a:rPr>
              <a:t>счет </a:t>
            </a:r>
          </a:p>
          <a:p>
            <a:pPr lvl="0" indent="457200" algn="ctr">
              <a:defRPr/>
            </a:pPr>
            <a:endParaRPr lang="ru-RU" sz="1200" b="1" kern="0" dirty="0" smtClean="0">
              <a:solidFill>
                <a:prstClr val="black"/>
              </a:solidFill>
            </a:endParaRPr>
          </a:p>
          <a:p>
            <a:pPr marL="0" marR="0" lvl="0" indent="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5" y="1833016"/>
            <a:ext cx="663079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352" y="2840519"/>
            <a:ext cx="667218" cy="66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226" y="3814065"/>
            <a:ext cx="639175" cy="6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6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11410"/>
            <a:ext cx="9259276" cy="5231110"/>
            <a:chOff x="0" y="-3847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847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424936" cy="42093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НОВОЕ В ЗАКОНОДАТЕЛЬСТВЕ</a:t>
            </a:r>
            <a:r>
              <a:rPr lang="ru-RU" sz="1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1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1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 </a:t>
            </a:r>
            <a:br>
              <a:rPr lang="ru-RU" sz="18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служащий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освобождается от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25.12.2008</a:t>
            </a:r>
            <a:b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273-ФЗ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противодействии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коррупции» и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другими федеральными законами в целях противодействия коррупции, в случае,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несоблюдение таких ограничений, запретов и требований, а также неисполнение таких обязанностей признается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следствием</a:t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зависящих от него обстоятельств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порядке, предусмотренном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частями 3 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- 6 статьи 13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указанного Федерального закона.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/>
            </a:r>
            <a:br>
              <a:rPr lang="ru-RU" sz="3200" kern="0" dirty="0" smtClean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</a:br>
            <a:endParaRPr lang="ru-RU" sz="3200" kern="0" dirty="0">
              <a:solidFill>
                <a:schemeClr val="accent1">
                  <a:lumMod val="75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90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3" b="7464"/>
          <a:stretch/>
        </p:blipFill>
        <p:spPr>
          <a:xfrm>
            <a:off x="0" y="-19050"/>
            <a:ext cx="9244853" cy="5238750"/>
          </a:xfrm>
          <a:prstGeom prst="rect">
            <a:avLst/>
          </a:prstGeom>
          <a:solidFill>
            <a:srgbClr val="EFF4FB">
              <a:alpha val="0"/>
            </a:srgb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-1" y="-11410"/>
            <a:ext cx="9244853" cy="5238750"/>
          </a:xfrm>
          <a:prstGeom prst="rect">
            <a:avLst/>
          </a:prstGeom>
          <a:solidFill>
            <a:srgbClr val="EFF4F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4424" y="-11410"/>
            <a:ext cx="9259276" cy="5231110"/>
            <a:chOff x="0" y="-3847"/>
            <a:chExt cx="9244853" cy="520834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847"/>
              <a:ext cx="9244853" cy="5208344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8424" y="49148"/>
              <a:ext cx="610124" cy="6116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TextBox 7"/>
          <p:cNvSpPr txBox="1"/>
          <p:nvPr/>
        </p:nvSpPr>
        <p:spPr>
          <a:xfrm>
            <a:off x="683568" y="987574"/>
            <a:ext cx="727280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Непредставление муниципальным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служащим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сведений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своих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доходах, об имуществе и обязательствах имущественного характера, а также о доходах, об имуществе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обязательствах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имущественного характера членов своей семьи в случае, если представление таких сведений обязательно, либо представление заведомо неполных сведений является правонарушением, влекущим увольнение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служащего с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муниципальной службы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исключением случаев, установленных федеральными 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законами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Представление муниципальным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служащим заведомо недостоверных сведений,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является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правонарушением, влекущим увольнение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муниципального служащего.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68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7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3262</TotalTime>
  <Words>548</Words>
  <Application>Microsoft Office PowerPoint</Application>
  <PresentationFormat>Экран (16:9)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Georgia</vt:lpstr>
      <vt:lpstr>Impact</vt:lpstr>
      <vt:lpstr>Times New Roman</vt:lpstr>
      <vt:lpstr>Воздушный поток</vt:lpstr>
      <vt:lpstr>Презентация PowerPoint</vt:lpstr>
      <vt:lpstr>Раздел 1 «Сведения о доходах» Пример № 1</vt:lpstr>
      <vt:lpstr>Раздел 1 «Сведения о доходах» Пример № 2</vt:lpstr>
      <vt:lpstr>Подраздел 3.1 «Недвижимое имущество» Пример № 2</vt:lpstr>
      <vt:lpstr>Подраздел 3.1 «Недвижимое имущество» Пример № 1</vt:lpstr>
      <vt:lpstr>Раздел 4 «Сведения о счетах в банках и иных  кредитных организациях» Пример № 1</vt:lpstr>
      <vt:lpstr>Раздел 4 «Сведения о счетах в банках и иных  кредитных организациях» Пример № 2</vt:lpstr>
      <vt:lpstr>НОВОЕ В ЗАКОНОДАТЕЛЬСТВЕ   Муниципальный служащий освобождается от ответственности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Федеральным законом от 25.12.2008 № 273-ФЗ «О противодействии коррупции» и другими федеральными законами в целях противодействия коррупции, в случае, если несоблюдение таких ограничений, запретов и требований, а также неисполнение таких обязанностей признается следствием не зависящих от него обстоятельств в порядке, предусмотренном частями 3 - 6 статьи 13 указанного Федерального закона.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Заседание комиссии по противодействию коррупции</dc:title>
  <dc:creator>Егоренков Виктор Владимирович</dc:creator>
  <cp:lastModifiedBy>Гусак Галина Александровна</cp:lastModifiedBy>
  <cp:revision>240</cp:revision>
  <cp:lastPrinted>2023-10-16T08:26:22Z</cp:lastPrinted>
  <dcterms:created xsi:type="dcterms:W3CDTF">2015-03-13T06:04:23Z</dcterms:created>
  <dcterms:modified xsi:type="dcterms:W3CDTF">2023-10-20T06:09:32Z</dcterms:modified>
</cp:coreProperties>
</file>