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20"/>
  </p:notesMasterIdLst>
  <p:handoutMasterIdLst>
    <p:handoutMasterId r:id="rId21"/>
  </p:handoutMasterIdLst>
  <p:sldIdLst>
    <p:sldId id="456" r:id="rId5"/>
    <p:sldId id="669" r:id="rId6"/>
    <p:sldId id="642" r:id="rId7"/>
    <p:sldId id="643" r:id="rId8"/>
    <p:sldId id="659" r:id="rId9"/>
    <p:sldId id="660" r:id="rId10"/>
    <p:sldId id="661" r:id="rId11"/>
    <p:sldId id="662" r:id="rId12"/>
    <p:sldId id="663" r:id="rId13"/>
    <p:sldId id="664" r:id="rId14"/>
    <p:sldId id="665" r:id="rId15"/>
    <p:sldId id="666" r:id="rId16"/>
    <p:sldId id="667" r:id="rId17"/>
    <p:sldId id="668" r:id="rId18"/>
    <p:sldId id="627" r:id="rId19"/>
  </p:sldIdLst>
  <p:sldSz cx="9144000" cy="6858000" type="screen4x3"/>
  <p:notesSz cx="6761163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BF50EA-E5ED-4977-ADC5-C89F6DDE8123}">
          <p14:sldIdLst>
            <p14:sldId id="456"/>
            <p14:sldId id="669"/>
            <p14:sldId id="642"/>
            <p14:sldId id="643"/>
            <p14:sldId id="659"/>
            <p14:sldId id="660"/>
            <p14:sldId id="661"/>
            <p14:sldId id="662"/>
            <p14:sldId id="663"/>
            <p14:sldId id="664"/>
            <p14:sldId id="665"/>
            <p14:sldId id="666"/>
            <p14:sldId id="667"/>
            <p14:sldId id="668"/>
            <p14:sldId id="6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 " initials="" lastIdx="2" clrIdx="0">
    <p:extLst>
      <p:ext uri="{19B8F6BF-5375-455C-9EA6-DF929625EA0E}">
        <p15:presenceInfo xmlns:p15="http://schemas.microsoft.com/office/powerpoint/2012/main" userId="d130af42bae7b036" providerId="Windows Live"/>
      </p:ext>
    </p:extLst>
  </p:cmAuthor>
  <p:cmAuthor id="2" name="Полякова Елена Васильевна" initials="ПЕВ" lastIdx="1" clrIdx="1">
    <p:extLst>
      <p:ext uri="{19B8F6BF-5375-455C-9EA6-DF929625EA0E}">
        <p15:presenceInfo xmlns:p15="http://schemas.microsoft.com/office/powerpoint/2012/main" userId="S::eboichuk@sfedu.ru::c19b8fbd-9648-4439-ae2a-f873cf6d454f" providerId="AD"/>
      </p:ext>
    </p:extLst>
  </p:cmAuthor>
  <p:cmAuthor id="3" name="Кирик Владимир Александрович" initials="КВА" lastIdx="1" clrIdx="2">
    <p:extLst>
      <p:ext uri="{19B8F6BF-5375-455C-9EA6-DF929625EA0E}">
        <p15:presenceInfo xmlns:p15="http://schemas.microsoft.com/office/powerpoint/2012/main" userId="S::vakirik@sfedu.ru::45753a4d-426b-4440-ae5a-6d48e66387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0884" autoAdjust="0"/>
  </p:normalViewPr>
  <p:slideViewPr>
    <p:cSldViewPr>
      <p:cViewPr varScale="1">
        <p:scale>
          <a:sx n="116" d="100"/>
          <a:sy n="116" d="100"/>
        </p:scale>
        <p:origin x="8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DAE1E9-5659-DE4F-89DA-384F44083225}" type="doc">
      <dgm:prSet loTypeId="urn:microsoft.com/office/officeart/2005/8/layout/arrow1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3E4B9D7A-BBCE-0B4C-9DB1-1E02EF04E444}">
      <dgm:prSet phldrT="[Текст]"/>
      <dgm:spPr/>
      <dgm:t>
        <a:bodyPr/>
        <a:lstStyle/>
        <a:p>
          <a:r>
            <a:rPr lang="ru-RU" dirty="0"/>
            <a:t>Социокультурное воспроизводство</a:t>
          </a:r>
        </a:p>
      </dgm:t>
    </dgm:pt>
    <dgm:pt modelId="{D675EEE0-73C6-5F4C-BA84-2666710ACA9B}" type="parTrans" cxnId="{677D2DEA-23CA-3C48-96F3-468611BC1EB2}">
      <dgm:prSet/>
      <dgm:spPr/>
      <dgm:t>
        <a:bodyPr/>
        <a:lstStyle/>
        <a:p>
          <a:endParaRPr lang="ru-RU"/>
        </a:p>
      </dgm:t>
    </dgm:pt>
    <dgm:pt modelId="{39BAE5FE-B016-444A-9996-EB869F9DBF09}" type="sibTrans" cxnId="{677D2DEA-23CA-3C48-96F3-468611BC1EB2}">
      <dgm:prSet/>
      <dgm:spPr/>
      <dgm:t>
        <a:bodyPr/>
        <a:lstStyle/>
        <a:p>
          <a:endParaRPr lang="ru-RU"/>
        </a:p>
      </dgm:t>
    </dgm:pt>
    <dgm:pt modelId="{CEBAB232-67A4-2344-B365-912CCF79BE98}">
      <dgm:prSet phldrT="[Текст]"/>
      <dgm:spPr/>
      <dgm:t>
        <a:bodyPr/>
        <a:lstStyle/>
        <a:p>
          <a:r>
            <a:rPr lang="ru-RU" dirty="0"/>
            <a:t>Формирование компетенций будущего</a:t>
          </a:r>
        </a:p>
      </dgm:t>
    </dgm:pt>
    <dgm:pt modelId="{EE8F1562-F0D0-2245-B549-63D3F0DB4C66}" type="parTrans" cxnId="{E5A1119E-BBF8-1541-8264-AA29AE24D340}">
      <dgm:prSet/>
      <dgm:spPr/>
      <dgm:t>
        <a:bodyPr/>
        <a:lstStyle/>
        <a:p>
          <a:endParaRPr lang="ru-RU"/>
        </a:p>
      </dgm:t>
    </dgm:pt>
    <dgm:pt modelId="{EDD7BF5B-DF46-6D4F-81E4-984A51B41192}" type="sibTrans" cxnId="{E5A1119E-BBF8-1541-8264-AA29AE24D340}">
      <dgm:prSet/>
      <dgm:spPr/>
      <dgm:t>
        <a:bodyPr/>
        <a:lstStyle/>
        <a:p>
          <a:endParaRPr lang="ru-RU"/>
        </a:p>
      </dgm:t>
    </dgm:pt>
    <dgm:pt modelId="{1EC9A7B3-CEBF-9148-8A4B-D91E9E512B4C}" type="pres">
      <dgm:prSet presAssocID="{A1DAE1E9-5659-DE4F-89DA-384F44083225}" presName="cycle" presStyleCnt="0">
        <dgm:presLayoutVars>
          <dgm:dir/>
          <dgm:resizeHandles val="exact"/>
        </dgm:presLayoutVars>
      </dgm:prSet>
      <dgm:spPr/>
    </dgm:pt>
    <dgm:pt modelId="{4FBD41E4-4461-B74F-BCBE-A11EC05A1E0B}" type="pres">
      <dgm:prSet presAssocID="{3E4B9D7A-BBCE-0B4C-9DB1-1E02EF04E444}" presName="arrow" presStyleLbl="node1" presStyleIdx="0" presStyleCnt="2">
        <dgm:presLayoutVars>
          <dgm:bulletEnabled val="1"/>
        </dgm:presLayoutVars>
      </dgm:prSet>
      <dgm:spPr/>
    </dgm:pt>
    <dgm:pt modelId="{1EA2662B-E1E9-664F-A8F0-FD7A9E978E2C}" type="pres">
      <dgm:prSet presAssocID="{CEBAB232-67A4-2344-B365-912CCF79BE98}" presName="arrow" presStyleLbl="node1" presStyleIdx="1" presStyleCnt="2">
        <dgm:presLayoutVars>
          <dgm:bulletEnabled val="1"/>
        </dgm:presLayoutVars>
      </dgm:prSet>
      <dgm:spPr/>
    </dgm:pt>
  </dgm:ptLst>
  <dgm:cxnLst>
    <dgm:cxn modelId="{BC602573-2DF9-5747-ABF9-25148D4EFEAF}" type="presOf" srcId="{3E4B9D7A-BBCE-0B4C-9DB1-1E02EF04E444}" destId="{4FBD41E4-4461-B74F-BCBE-A11EC05A1E0B}" srcOrd="0" destOrd="0" presId="urn:microsoft.com/office/officeart/2005/8/layout/arrow1"/>
    <dgm:cxn modelId="{E5A1119E-BBF8-1541-8264-AA29AE24D340}" srcId="{A1DAE1E9-5659-DE4F-89DA-384F44083225}" destId="{CEBAB232-67A4-2344-B365-912CCF79BE98}" srcOrd="1" destOrd="0" parTransId="{EE8F1562-F0D0-2245-B549-63D3F0DB4C66}" sibTransId="{EDD7BF5B-DF46-6D4F-81E4-984A51B41192}"/>
    <dgm:cxn modelId="{677D2DEA-23CA-3C48-96F3-468611BC1EB2}" srcId="{A1DAE1E9-5659-DE4F-89DA-384F44083225}" destId="{3E4B9D7A-BBCE-0B4C-9DB1-1E02EF04E444}" srcOrd="0" destOrd="0" parTransId="{D675EEE0-73C6-5F4C-BA84-2666710ACA9B}" sibTransId="{39BAE5FE-B016-444A-9996-EB869F9DBF09}"/>
    <dgm:cxn modelId="{D488F4EC-8119-D84A-8BD5-9BBCC92EEC19}" type="presOf" srcId="{A1DAE1E9-5659-DE4F-89DA-384F44083225}" destId="{1EC9A7B3-CEBF-9148-8A4B-D91E9E512B4C}" srcOrd="0" destOrd="0" presId="urn:microsoft.com/office/officeart/2005/8/layout/arrow1"/>
    <dgm:cxn modelId="{6A61A7ED-F906-F84B-B40F-852B5D949B68}" type="presOf" srcId="{CEBAB232-67A4-2344-B365-912CCF79BE98}" destId="{1EA2662B-E1E9-664F-A8F0-FD7A9E978E2C}" srcOrd="0" destOrd="0" presId="urn:microsoft.com/office/officeart/2005/8/layout/arrow1"/>
    <dgm:cxn modelId="{C4545B38-47A9-F646-B556-6C7F0F516637}" type="presParOf" srcId="{1EC9A7B3-CEBF-9148-8A4B-D91E9E512B4C}" destId="{4FBD41E4-4461-B74F-BCBE-A11EC05A1E0B}" srcOrd="0" destOrd="0" presId="urn:microsoft.com/office/officeart/2005/8/layout/arrow1"/>
    <dgm:cxn modelId="{878DDFFC-54E7-BC4C-A1BE-719FC9C1FE1D}" type="presParOf" srcId="{1EC9A7B3-CEBF-9148-8A4B-D91E9E512B4C}" destId="{1EA2662B-E1E9-664F-A8F0-FD7A9E978E2C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BD41E4-4461-B74F-BCBE-A11EC05A1E0B}">
      <dsp:nvSpPr>
        <dsp:cNvPr id="0" name=""/>
        <dsp:cNvSpPr/>
      </dsp:nvSpPr>
      <dsp:spPr>
        <a:xfrm rot="16200000">
          <a:off x="326" y="163677"/>
          <a:ext cx="3736645" cy="3736645"/>
        </a:xfrm>
        <a:prstGeom prst="up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Социокультурное воспроизводство</a:t>
          </a:r>
        </a:p>
      </dsp:txBody>
      <dsp:txXfrm rot="5400000">
        <a:off x="654240" y="1097837"/>
        <a:ext cx="3082732" cy="1868323"/>
      </dsp:txXfrm>
    </dsp:sp>
    <dsp:sp modelId="{1EA2662B-E1E9-664F-A8F0-FD7A9E978E2C}">
      <dsp:nvSpPr>
        <dsp:cNvPr id="0" name=""/>
        <dsp:cNvSpPr/>
      </dsp:nvSpPr>
      <dsp:spPr>
        <a:xfrm rot="5400000">
          <a:off x="4111900" y="163677"/>
          <a:ext cx="3736645" cy="3736645"/>
        </a:xfrm>
        <a:prstGeom prst="upArrow">
          <a:avLst>
            <a:gd name="adj1" fmla="val 50000"/>
            <a:gd name="adj2" fmla="val 35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Формирование компетенций будущего</a:t>
          </a:r>
        </a:p>
      </dsp:txBody>
      <dsp:txXfrm rot="-5400000">
        <a:off x="4111901" y="1097838"/>
        <a:ext cx="3082732" cy="18683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B080AAC-BB19-42C8-8162-C2927F770AA3}" type="datetimeFigureOut">
              <a:rPr lang="ru-RU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A518A62-84B4-4409-8AFA-B30B0A94AE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7B88958-846B-4DF3-891F-F9DFFF5E3209}" type="datetimeFigureOut">
              <a:rPr lang="ru-RU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779BC9-C97A-4F5A-AB1E-248E81030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4B0D981-0DB7-4650-8536-C5F0543C77D5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74EA15-A160-4897-BAE6-6CD23D57E2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C395C5B-28AE-47AF-A254-0FCDBA549B7D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519FFC-03B7-42A7-BB11-7F7979EE7F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B8FE0E-9E99-4E63-A52E-1F8014C7D6C2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F9F809-9916-496C-B310-AE5FBC1AA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D3761AE-DF88-48CA-9A21-CE786919910D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9C5493-83C4-4C69-8ACA-B00E35C5AA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9FDC3F4-59DA-4F4D-8A62-CDE731425B3A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9C6332-FD07-48F9-8E1D-70B44F17D6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472AFAB-0C2E-4FFA-8070-F0298CF8EF67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F1AF0-F088-41A4-A737-73892A3702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FB85A1-2048-477B-9525-EF8EB5F6B88C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DAB70C-F2EF-4359-986A-1555C1D5C63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F1C95A-B5C6-48F4-BBFE-CCBC6C936741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A6170-293A-4FB3-935F-39253D82F0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00DF71-FCBD-404F-8CDB-BF13541D6955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8F03E0-B9CC-4B7F-A637-DB90EFA3B9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FCBEF35-C2B0-41E0-B8EA-86F1588F87E1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63BFCE-DBBC-4E57-BB46-9471F89069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CC7781-39D4-476F-B557-DC68B7AE5F37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CDCEFA-0882-4A69-84F3-A905AAD02F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3E1E0D9-FF07-48F1-BFB1-F7DD5F0CAD79}" type="datetimeFigureOut">
              <a:rPr lang="ru-RU" smtClean="0"/>
              <a:pPr>
                <a:defRPr/>
              </a:pPr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D5D5B24-AFA4-43EE-9C1D-8DEB82E8B4A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form.instrao.ru/bitrix/documents/%D0%9C%D0%B5%D1%82%D0%BE%D0%B4%D0%B8%D1%87%D0%B5%D1%81%D0%BA%D0%B8%D0%B5%20%D1%80%D0%B5%D0%BA%D0%BE%D0%BC%D0%B5%D0%BD%D0%B4%D0%B0%D1%86%D0%B8%D0%B8%20%D0%BF%D0%BE%20%D1%80%D0%B0%D0%B7%D1%80%D0%B0%D0%B1%D0%BE%D1%82%D0%BA%D0%B5%20%D0%BF%D1%80%D0%BE%D0%B3%D1%80%D0%B0%D0%BC%D0%BC%D1%8B%20%D0%B2%D0%BE%D1%81%D0%BF%D0%B8%D1%82%D0%B0%D0%BD%D0%B8%D1%8F%202020.docx" TargetMode="External"/><Relationship Id="rId7" Type="http://schemas.openxmlformats.org/officeDocument/2006/relationships/hyperlink" Target="http://www.instrao.ru/index.php/nauchnaya-deyatelnost/nauchnye-shkoly/elektronnaya-biblioteka-nauchnoy-shkoly-l-i-novikovoy" TargetMode="External"/><Relationship Id="rId2" Type="http://schemas.openxmlformats.org/officeDocument/2006/relationships/hyperlink" Target="http://form.instrao.ru/bitrix/documents/%D0%9F%D1%80%D0%B8%D0%BC%D0%B5%D1%80%D0%BD%D0%B0%D1%8F%20%D0%BF%D1%80%D0%BE%D0%B3%D1%80%D0%B0%D0%BC%D0%BC%D0%B0%20%D0%B2%D0%BE%D1%81%D0%BF%D0%B8%D1%82%D0%B0%D0%BD%D0%B8%D1%8F,%20%D1%83%D1%82%D0%B2%D0%B5%D1%80%D0%B6%D0%B4%D0%B5%D0%BD%D0%BD%D0%B0%D1%8F%20%D0%BD%D0%B0%20%D0%A4%D0%A3%D0%9C%D0%9E.doc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bitrix/documents/&#1074;&#1086;&#1087;&#1088;&#1086;&#1089;&#1099;-&#1086;&#1090;&#1074;&#1077;&#1090;&#1099;%20(&#1087;&#1086;%20&#1080;&#1090;&#1086;&#1075;&#1072;&#1084;%20&#1089;&#1077;&#1084;&#1080;&#1085;&#1072;&#1088;&#1086;&#1074;%20260820_161020).pdf" TargetMode="External"/><Relationship Id="rId5" Type="http://schemas.openxmlformats.org/officeDocument/2006/relationships/hyperlink" Target="file:///bitrix/documents/&#1052;&#1077;&#1090;&#1086;&#1076;&#1080;&#1095;&#1077;&#1089;&#1082;&#1086;&#1077;%20&#1087;&#1086;&#1089;&#1086;&#1073;&#1080;&#1077;%20&#1042;&#1086;&#1089;&#1087;&#1080;&#1090;&#1072;&#1085;&#1080;&#1077;%20&#1074;%20&#1089;&#1086;&#1074;&#1088;&#1077;&#1084;&#1077;&#1085;&#1085;&#1086;&#1080;&#774;%20&#1096;&#1082;&#1086;&#1083;&#1077;.pdf" TargetMode="External"/><Relationship Id="rId4" Type="http://schemas.openxmlformats.org/officeDocument/2006/relationships/hyperlink" Target="http://form.instrao.ru/examples.php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vakirik@sfedu.ru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2E6F8-11A3-4EE5-AAE1-DCC813BEB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998" y="2413945"/>
            <a:ext cx="6858000" cy="1932039"/>
          </a:xfrm>
        </p:spPr>
        <p:txBody>
          <a:bodyPr>
            <a:noAutofit/>
          </a:bodyPr>
          <a:lstStyle/>
          <a:p>
            <a:br>
              <a:rPr lang="ru-RU" sz="2000" b="1" dirty="0"/>
            </a:br>
            <a:br>
              <a:rPr lang="ru-RU" sz="2000" b="1" dirty="0"/>
            </a:br>
            <a:r>
              <a:rPr lang="ru-RU" sz="2000" b="1" dirty="0"/>
              <a:t>Научно-методологические и нормативно-правовые основания государственной молодежной политики</a:t>
            </a:r>
            <a:endParaRPr lang="ru-RU" sz="2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E14C6A-4A96-4C28-AB36-72E6BDD5B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5976" y="4641304"/>
            <a:ext cx="4670036" cy="177362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Кирик Владимир Александрович,</a:t>
            </a:r>
          </a:p>
          <a:p>
            <a:pPr algn="just"/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Академии психологии и педагогики ЮФУ, </a:t>
            </a:r>
          </a:p>
          <a:p>
            <a:pPr algn="just"/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«Образовательный кластер ЮФО»</a:t>
            </a:r>
            <a:endParaRPr lang="ru-RU" sz="15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02FBEB-E2EC-4A4E-81E9-9F084B5E71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066"/>
            <a:ext cx="9144000" cy="19320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83754A-6E97-3E46-9053-E0D24DF9CC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168119"/>
            <a:ext cx="1736089" cy="1224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ний, вода&#10;&#10;Автоматически созданное описание">
            <a:extLst>
              <a:ext uri="{FF2B5EF4-FFF2-40B4-BE49-F238E27FC236}">
                <a16:creationId xmlns:a16="http://schemas.microsoft.com/office/drawing/2014/main" id="{4EC1E203-D380-4240-8F71-00513B8BF5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739" y="5204119"/>
            <a:ext cx="12802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33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03F5D3ED-5352-CE4B-A04E-0ED0D47B7F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9204096"/>
              </p:ext>
            </p:extLst>
          </p:nvPr>
        </p:nvGraphicFramePr>
        <p:xfrm>
          <a:off x="683568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5FB10B8-FC02-CE4D-83D7-A0A26382053E}"/>
              </a:ext>
            </a:extLst>
          </p:cNvPr>
          <p:cNvSpPr/>
          <p:nvPr/>
        </p:nvSpPr>
        <p:spPr>
          <a:xfrm>
            <a:off x="3851920" y="2276872"/>
            <a:ext cx="1368152" cy="7200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Обучение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9076699-2CE1-3243-A01C-47BDAA27C94D}"/>
              </a:ext>
            </a:extLst>
          </p:cNvPr>
          <p:cNvSpPr/>
          <p:nvPr/>
        </p:nvSpPr>
        <p:spPr>
          <a:xfrm>
            <a:off x="3923928" y="4005064"/>
            <a:ext cx="1368152" cy="7200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Воспитание</a:t>
            </a:r>
          </a:p>
        </p:txBody>
      </p:sp>
    </p:spTree>
    <p:extLst>
      <p:ext uri="{BB962C8B-B14F-4D97-AF65-F5344CB8AC3E}">
        <p14:creationId xmlns:p14="http://schemas.microsoft.com/office/powerpoint/2010/main" val="1328819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215516" y="1295233"/>
            <a:ext cx="87129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b="1" dirty="0"/>
              <a:t>Распоряжение Правительства Российской Федерации от 29 мая 2015 г. </a:t>
            </a:r>
            <a:r>
              <a:rPr lang="en" sz="1400" b="1" dirty="0"/>
              <a:t>N 996-</a:t>
            </a:r>
            <a:r>
              <a:rPr lang="ru-RU" sz="1400" b="1" dirty="0"/>
              <a:t>р г. Москва "Стратегия развития воспитания в Российской Федерации на период до 2025 года"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B29890-FD3B-7842-90A2-D66CFCD7B28F}"/>
              </a:ext>
            </a:extLst>
          </p:cNvPr>
          <p:cNvSpPr txBox="1"/>
          <p:nvPr/>
        </p:nvSpPr>
        <p:spPr>
          <a:xfrm>
            <a:off x="215516" y="731194"/>
            <a:ext cx="87129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/>
              <a:t>Распоряжение Правительства Российской Федерации от 29 ноября 2014 г. </a:t>
            </a:r>
            <a:r>
              <a:rPr lang="en" sz="1400" b="1" dirty="0"/>
              <a:t>N 2403-</a:t>
            </a:r>
            <a:r>
              <a:rPr lang="ru-RU" sz="1400" b="1" dirty="0"/>
              <a:t>р г. Москва «Об утверждении Основ государственной молодежной политики»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3CE0E4-CF68-B244-983D-395CB56D6A19}"/>
              </a:ext>
            </a:extLst>
          </p:cNvPr>
          <p:cNvSpPr txBox="1"/>
          <p:nvPr/>
        </p:nvSpPr>
        <p:spPr>
          <a:xfrm>
            <a:off x="212192" y="2420888"/>
            <a:ext cx="871296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/>
              <a:t>Федеральный закон от 31 июля 2020 г. </a:t>
            </a:r>
            <a:r>
              <a:rPr lang="en" sz="1400" b="1" dirty="0"/>
              <a:t>N 304-</a:t>
            </a:r>
            <a:r>
              <a:rPr lang="ru-RU" sz="1400" b="1" dirty="0"/>
              <a:t>ФЗ "О внесении изменений в Федеральный закон "Об образовании в Российской Федерации" по вопросам воспитания обучающихся"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563A91-8DEF-4747-95C7-0676B7518B1E}"/>
              </a:ext>
            </a:extLst>
          </p:cNvPr>
          <p:cNvSpPr txBox="1"/>
          <p:nvPr/>
        </p:nvSpPr>
        <p:spPr>
          <a:xfrm>
            <a:off x="212192" y="3789762"/>
            <a:ext cx="8712968" cy="252376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/>
              <a:t>Материалы Института стратегии развития образования РАО: </a:t>
            </a:r>
          </a:p>
          <a:p>
            <a:r>
              <a:rPr lang="ru-RU" dirty="0">
                <a:hlinkClick r:id="rId2"/>
              </a:rPr>
              <a:t>Примерная программа воспитания</a:t>
            </a:r>
            <a:br>
              <a:rPr lang="ru-RU" sz="1400" dirty="0"/>
            </a:br>
            <a:r>
              <a:rPr lang="ru-RU" dirty="0">
                <a:hlinkClick r:id="rId3"/>
              </a:rPr>
              <a:t>Методические рекомендации по разработке программ воспитания</a:t>
            </a:r>
            <a:br>
              <a:rPr lang="ru-RU" sz="1400" dirty="0"/>
            </a:br>
            <a:r>
              <a:rPr lang="ru-RU" dirty="0">
                <a:hlinkClick r:id="rId4"/>
              </a:rPr>
              <a:t>Примеры модульного наполнения раздела «Виды, формы и содержание деятельности»</a:t>
            </a:r>
            <a:br>
              <a:rPr lang="ru-RU" sz="1400" dirty="0"/>
            </a:br>
            <a:r>
              <a:rPr lang="ru-RU" dirty="0">
                <a:hlinkClick r:id="rId5"/>
              </a:rPr>
              <a:t>Методическое пособие Воспитание в современной школе: от программы к действиям</a:t>
            </a:r>
            <a:br>
              <a:rPr lang="ru-RU" sz="1400" dirty="0"/>
            </a:br>
            <a:r>
              <a:rPr lang="ru-RU" dirty="0">
                <a:hlinkClick r:id="rId6"/>
              </a:rPr>
              <a:t>Ответы на вопросы, поступившие в ходе семинаров, проведенных разработчиками программы воспитания на площадке Института стратегии развития образования РАО</a:t>
            </a:r>
            <a:br>
              <a:rPr lang="ru-RU" dirty="0"/>
            </a:br>
            <a:r>
              <a:rPr lang="ru-RU" dirty="0">
                <a:hlinkClick r:id="rId7"/>
              </a:rPr>
              <a:t>Полезная литература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51357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5AF24F-CC52-A543-9D38-20E00322FF5F}"/>
              </a:ext>
            </a:extLst>
          </p:cNvPr>
          <p:cNvSpPr txBox="1"/>
          <p:nvPr/>
        </p:nvSpPr>
        <p:spPr>
          <a:xfrm>
            <a:off x="251520" y="260648"/>
            <a:ext cx="49685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Распоряжение Правительства Российской Федерации от 29 ноября 2014 г. </a:t>
            </a:r>
            <a:r>
              <a:rPr lang="en" b="1" dirty="0"/>
              <a:t>N 2403-</a:t>
            </a:r>
            <a:r>
              <a:rPr lang="ru-RU" b="1" dirty="0"/>
              <a:t>р г. Москва «Об утверждении Основ государственной молодежной политики»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251520" y="1737976"/>
            <a:ext cx="846144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/>
              <a:t>1. Настоящий документ определяет систему принципов, приоритетных задач и механизмов, обеспечивающих реализацию государственной молодежной политики.</a:t>
            </a:r>
          </a:p>
          <a:p>
            <a:pPr algn="just"/>
            <a:r>
              <a:rPr lang="ru-RU" sz="1400" dirty="0"/>
              <a:t> </a:t>
            </a:r>
          </a:p>
          <a:p>
            <a:pPr algn="just"/>
            <a:r>
              <a:rPr lang="ru-RU" sz="1400" dirty="0"/>
              <a:t> 2. Используемые в настоящем документе термины означают следующее:</a:t>
            </a:r>
          </a:p>
          <a:p>
            <a:pPr algn="just"/>
            <a:r>
              <a:rPr lang="ru-RU" sz="1400" dirty="0"/>
              <a:t> </a:t>
            </a:r>
          </a:p>
          <a:p>
            <a:pPr algn="just"/>
            <a:r>
              <a:rPr lang="ru-RU" sz="1400" dirty="0"/>
              <a:t> "государственная молодежная политика" - направление деятельности Российской Федерации, представляющее собой систему мер нормативно-правового, финансово-экономического, организационно-управленческого, информационно-аналитического, кадрового и научного характера, реализуемых на основе взаимодействия с институтами гражданского общества и гражданами, активного межведомственного взаимодействия, направленных на гражданско-патриотическое и духовно-нравственное воспитание молодежи, расширение возможностей для эффективной самореализации молодежи и повышение уровня ее потенциала в целях достижения устойчивого социально-экономического развития, глобальной конкурентоспособности, национальной безопасности страны, а также упрочения ее лидерских позиций на мировой арене;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6868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179512" y="260648"/>
            <a:ext cx="846144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5. Государственная молодежная политика основывается на конституционных гарантиях равенства прав и свобод граждан и реализуется в соответствии со следующими принципами:</a:t>
            </a:r>
          </a:p>
          <a:p>
            <a:pPr algn="just"/>
            <a:r>
              <a:rPr lang="ru-RU" sz="1600" dirty="0"/>
              <a:t> </a:t>
            </a:r>
          </a:p>
          <a:p>
            <a:pPr algn="just"/>
            <a:r>
              <a:rPr lang="ru-RU" sz="1600" dirty="0"/>
              <a:t> а) ответственность государства за соблюдение законных интересов молодежи;</a:t>
            </a:r>
          </a:p>
          <a:p>
            <a:pPr algn="just"/>
            <a:r>
              <a:rPr lang="ru-RU" sz="1600" dirty="0"/>
              <a:t> б) ответственность молодежи за реализацию своих конституционных прав и обязанностей в сферах государственной и общественной жизни;</a:t>
            </a:r>
          </a:p>
          <a:p>
            <a:pPr algn="just"/>
            <a:r>
              <a:rPr lang="ru-RU" sz="1600" dirty="0"/>
              <a:t> в) признание молодежи равноправным партнером в формировании и реализации государственной молодежной политики;</a:t>
            </a:r>
          </a:p>
          <a:p>
            <a:pPr algn="just"/>
            <a:r>
              <a:rPr lang="ru-RU" sz="1600" dirty="0"/>
              <a:t> г) приоритетность государственной поддержки социально незащищенных молодых граждан;</a:t>
            </a:r>
          </a:p>
          <a:p>
            <a:pPr algn="just"/>
            <a:r>
              <a:rPr lang="ru-RU" sz="1600" dirty="0"/>
              <a:t> д) предоставление государством базового объема услуг для духовного, культурного, социального, физического и психического развития молодежи, а также возможностей для выбора жизненного пути, образования, начала трудовой деятельности, создания семьи;</a:t>
            </a:r>
          </a:p>
          <a:p>
            <a:pPr algn="just"/>
            <a:r>
              <a:rPr lang="ru-RU" sz="1600" dirty="0"/>
              <a:t> е) поддержка деятельности молодежных общественных объединений и организаций;</a:t>
            </a:r>
          </a:p>
          <a:p>
            <a:pPr algn="just"/>
            <a:r>
              <a:rPr lang="ru-RU" sz="1600" dirty="0"/>
              <a:t> ж) развитие государственно-частного партнерства и взаимодействия с социальными институтами общества;</a:t>
            </a:r>
          </a:p>
          <a:p>
            <a:pPr algn="just"/>
            <a:r>
              <a:rPr lang="ru-RU" sz="1600" dirty="0"/>
              <a:t> з) повышение эффективности использования информационных ресурсов и инфраструктуры в интересах реализации государственной молодежной политики;</a:t>
            </a:r>
          </a:p>
          <a:p>
            <a:pPr algn="just"/>
            <a:r>
              <a:rPr lang="ru-RU" sz="1600" dirty="0"/>
              <a:t> и) укрепление механизмов правового регулирования и единства государственной молодежной политики на федеральном, региональном и муниципальном уровнях;</a:t>
            </a:r>
          </a:p>
          <a:p>
            <a:pPr algn="just"/>
            <a:r>
              <a:rPr lang="ru-RU" sz="1600" dirty="0"/>
              <a:t> к) взаимодействие различных ведомств при реализации стратегий и программ в части, касающейся молодежной политики.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534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179512" y="260648"/>
            <a:ext cx="8461448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/>
              <a:t>7. Для достижения целей государственной молодежной политики необходимо решить следующие приоритетные задачи:</a:t>
            </a:r>
          </a:p>
          <a:p>
            <a:pPr algn="just"/>
            <a:endParaRPr lang="ru-RU" sz="1600" b="1" dirty="0"/>
          </a:p>
          <a:p>
            <a:pPr algn="just"/>
            <a:r>
              <a:rPr lang="ru-RU" sz="1600" dirty="0"/>
              <a:t>а) формирование системы ценностей с учетом многонациональной основы нашего государства, предусматривающей создание условий для воспитания и развития молодежи, знающей и ответственно реализующей свои конституционные права и обязанности, обладающей гуманистическим мировоззрением, устойчивой системой нравственных и гражданских ценностей, проявляющей знание своего культурного, исторического, национального наследия и уважение к его многообразию, а также развитие в молодежной среде культуры созидательных межэтнических отношений. </a:t>
            </a:r>
          </a:p>
          <a:p>
            <a:pPr algn="just"/>
            <a:r>
              <a:rPr lang="ru-RU" sz="1600" dirty="0"/>
              <a:t>б) развитие просветительской работы с молодежью, инновационных образовательных и воспитательных технологий, а также создание условий для самообразования молодежи.</a:t>
            </a:r>
          </a:p>
          <a:p>
            <a:pPr algn="just"/>
            <a:r>
              <a:rPr lang="ru-RU" sz="1600" dirty="0"/>
              <a:t>в) формирование ценностей здорового образа жизни, создание условий для физического развития молодежи, формирование экологической культуры, а также повышение уровня культуры безопасности жизнедеятельности молодежи</a:t>
            </a:r>
          </a:p>
          <a:p>
            <a:pPr algn="just"/>
            <a:r>
              <a:rPr lang="ru-RU" sz="1600" dirty="0"/>
              <a:t>г) создание условий для реализации потенциала молодежи в социально-экономической сфере, а также внедрение технологии "социального лифта»</a:t>
            </a:r>
          </a:p>
          <a:p>
            <a:pPr algn="just"/>
            <a:r>
              <a:rPr lang="ru-RU" sz="1600" dirty="0"/>
              <a:t> д) создание благоприятных условий для молодых семей, направленных на повышение рождаемости, формирование ценностей семейной культуры и образа успешной молодой семьи, всестороннюю поддержку молодых семей.</a:t>
            </a:r>
          </a:p>
          <a:p>
            <a:pPr algn="just"/>
            <a:r>
              <a:rPr lang="ru-RU" sz="1600" dirty="0"/>
              <a:t>е) формирование информационного поля, благоприятного для развития молодежи, интенсификация механизмов обратной связи между государственными структурами, общественными объединениями и молодежью, а также повышение эффективности использования информационной инфраструктуры в интересах патриотического и гражданского воспитания молодежи</a:t>
            </a:r>
          </a:p>
        </p:txBody>
      </p:sp>
    </p:spTree>
    <p:extLst>
      <p:ext uri="{BB962C8B-B14F-4D97-AF65-F5344CB8AC3E}">
        <p14:creationId xmlns:p14="http://schemas.microsoft.com/office/powerpoint/2010/main" val="419448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5AF24F-CC52-A543-9D38-20E00322FF5F}"/>
              </a:ext>
            </a:extLst>
          </p:cNvPr>
          <p:cNvSpPr txBox="1"/>
          <p:nvPr/>
        </p:nvSpPr>
        <p:spPr>
          <a:xfrm>
            <a:off x="251520" y="260648"/>
            <a:ext cx="6552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Распоряжение Правительства Российской Федерации от 29 мая 2015 г. </a:t>
            </a:r>
            <a:r>
              <a:rPr lang="en" b="1" dirty="0"/>
              <a:t>N 996-</a:t>
            </a:r>
            <a:r>
              <a:rPr lang="ru-RU" b="1" dirty="0"/>
              <a:t>р г. Москва "Стратегия развития воспитания в Российской Федерации на период до 2025 года"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251520" y="1737976"/>
            <a:ext cx="8712968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400" b="1" dirty="0"/>
              <a:t>I. </a:t>
            </a:r>
            <a:r>
              <a:rPr lang="ru-RU" sz="1400" b="1" dirty="0"/>
              <a:t>Общие положения</a:t>
            </a:r>
            <a:endParaRPr lang="ru-RU" sz="1400" dirty="0"/>
          </a:p>
          <a:p>
            <a:pPr algn="just"/>
            <a:r>
              <a:rPr lang="ru-RU" sz="1400" dirty="0"/>
              <a:t>Приоритетной задачей Российской Федерации в сфере воспитания детей является развитие высоконравственной личности, разделяющей российские традиционные духовные ценности, обладающей актуальными знаниями и умениями, способной реализовать свой потенциал в условиях современного общества, готовой к мирному созиданию и защите Родины.</a:t>
            </a:r>
          </a:p>
          <a:p>
            <a:pPr algn="just"/>
            <a:r>
              <a:rPr lang="ru-RU" sz="1400" dirty="0"/>
              <a:t>Стратегия развивает механизмы, предусмотренные Федеральным законом "Об образовании в Российской Федерации", который гарантирует обеспечение воспитания как неотъемлемой части образования, взаимосвязанной с обучением, но осуществляемой также в форме самостоятельной деятельности.</a:t>
            </a:r>
          </a:p>
          <a:p>
            <a:pPr algn="just"/>
            <a:r>
              <a:rPr lang="ru-RU" sz="1400" dirty="0"/>
              <a:t>Стратегия создает условия для формирования и реализации комплекса мер, учитывающих особенности современных детей, социальный и психологический контекст их развития, формирует предпосылки для консолидации усилий семьи, общества и государства, направленных на воспитание подрастающего и будущих поколений.</a:t>
            </a:r>
          </a:p>
          <a:p>
            <a:pPr algn="just"/>
            <a:r>
              <a:rPr lang="ru-RU" sz="1400" dirty="0"/>
              <a:t>Стратегия опирается на систему духовно-нравственных ценностей, сложившихся в процессе культурного развития России, таких как человеколюбие, справедливость, честь, совесть, воля, личное достоинство, вера в добро и стремление к исполнению нравственного долга перед самим собой, своей семьей и своим Отечеством.</a:t>
            </a:r>
          </a:p>
          <a:p>
            <a:pPr algn="just"/>
            <a:r>
              <a:rPr lang="ru-RU" sz="1400" dirty="0"/>
              <a:t>Стратегия ориентирована на развитие социальных институтов воспитания, обновление воспитательного процесса в системе общего и дополнительного образования, в сферах физической культуры и спорта, культуры на основе оптимального сочетания отечественных традиций, современного опыта, достижений научных школ, культурно-исторического, системно-</a:t>
            </a:r>
            <a:r>
              <a:rPr lang="ru-RU" sz="1400" dirty="0" err="1"/>
              <a:t>деятельностного</a:t>
            </a:r>
            <a:r>
              <a:rPr lang="ru-RU" sz="1400" dirty="0"/>
              <a:t> подхода к социальной ситуации развития ребенка.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56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D1DBE-4C5D-1D49-8B7B-C1F7370ECB2C}"/>
              </a:ext>
            </a:extLst>
          </p:cNvPr>
          <p:cNvSpPr txBox="1"/>
          <p:nvPr/>
        </p:nvSpPr>
        <p:spPr>
          <a:xfrm>
            <a:off x="179512" y="1988840"/>
            <a:ext cx="8461448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Целью Стратегии является определение приоритетов государственной политики в области воспитания и социализации детей, основных направлений и механизмов развития институтов воспитания, формирования общественно-государственной системы воспитания детей в Российской Федерации, учитывающих интересы детей, актуальные потребности современного российского общества и государства, глобальные вызовы и условия развития страны в мировом сообществе.</a:t>
            </a:r>
          </a:p>
          <a:p>
            <a:pPr algn="just"/>
            <a:r>
              <a:rPr lang="ru-RU" sz="1600" dirty="0"/>
              <a:t>Воспитание детей рассматривается как стратегический общенациональный приоритет, требующий консолидации усилий различных институтов гражданского общества и ведомств на федеральном, региональном и муниципальном уровнях.</a:t>
            </a:r>
          </a:p>
        </p:txBody>
      </p:sp>
    </p:spTree>
    <p:extLst>
      <p:ext uri="{BB962C8B-B14F-4D97-AF65-F5344CB8AC3E}">
        <p14:creationId xmlns:p14="http://schemas.microsoft.com/office/powerpoint/2010/main" val="1068371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58846"/>
            <a:ext cx="8712968" cy="67403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/>
              <a:t>Для достижения цели Стратегии необходимо решение следующих задач: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создание условий для консолидации усилий социальных институтов по воспитанию подрастающего поколения;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обеспечение поддержки семейного воспитания, содействие формированию ответственного отношения родителей или законных представителей к воспитанию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повышение эффективности воспитательной деятельности в системе образования, физической культуры и спорта, культуры и уровня психолого-педагогической поддержки социализации детей;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создание условий для повышения ресурсного, организационного, методического обеспечения воспитательной деятельности и ответственности за ее результаты;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формирование социокультурной инфраструктуры, содействующей успешной социализации детей и интегрирующей воспитательные возможности образовательных, культурных, спортивных, научных, экскурсионно-туристических и других организаций;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создание условий для повышения эффективности воспитательной деятельности в организациях, осуществляющих образовательную деятельность, находящихся в сельских поселениях;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повышение эффективности комплексной поддержки уязвимых категорий детей (с ограниченными возможностями здоровья, оставшихся без попечения родителей, находящихся в социально опасном положении, сирот), способствующей их социальной реабилитации и полноценной интеграции в общество;</a:t>
            </a:r>
          </a:p>
          <a:p>
            <a:pPr marL="285750" indent="-285750" algn="just">
              <a:buFont typeface="Wingdings" pitchFamily="2" charset="2"/>
              <a:buChar char="ü"/>
            </a:pPr>
            <a:r>
              <a:rPr lang="ru-RU" dirty="0"/>
              <a:t>обеспечение условий для повышения социальной, коммуникативной и педагогической компетентности родителей.</a:t>
            </a:r>
          </a:p>
        </p:txBody>
      </p:sp>
    </p:spTree>
    <p:extLst>
      <p:ext uri="{BB962C8B-B14F-4D97-AF65-F5344CB8AC3E}">
        <p14:creationId xmlns:p14="http://schemas.microsoft.com/office/powerpoint/2010/main" val="1267616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58846"/>
            <a:ext cx="8712968" cy="618630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/>
              <a:t>Приоритетами государственной политики в области воспитания являются:</a:t>
            </a:r>
          </a:p>
          <a:p>
            <a:pPr algn="just"/>
            <a:r>
              <a:rPr lang="ru-RU" dirty="0"/>
              <a:t>создание условий для воспитания здоровой, счастливой, свободной, ориентированной на труд личности;</a:t>
            </a:r>
          </a:p>
          <a:p>
            <a:pPr algn="just"/>
            <a:r>
              <a:rPr lang="ru-RU" dirty="0"/>
              <a:t>формирование у детей высокого уровня духовно-нравственного развития, чувства причастности к историко-культурной общности российского народа и судьбе России;</a:t>
            </a:r>
          </a:p>
          <a:p>
            <a:pPr algn="just"/>
            <a:r>
              <a:rPr lang="ru-RU" dirty="0"/>
              <a:t>поддержка единства и целостности, преемственности и непрерывности воспитания;</a:t>
            </a:r>
          </a:p>
          <a:p>
            <a:pPr algn="just"/>
            <a:r>
              <a:rPr lang="ru-RU" dirty="0"/>
              <a:t>поддержка общественных институтов, которые являются носителями духовных ценностей;</a:t>
            </a:r>
          </a:p>
          <a:p>
            <a:pPr algn="just"/>
            <a:r>
              <a:rPr lang="ru-RU" dirty="0"/>
              <a:t>формирование уважения к русскому языку как государственному языку Российской Федерации, являющемуся основой гражданской идентичности россиян и главным фактором национального самоопределения;</a:t>
            </a:r>
          </a:p>
          <a:p>
            <a:pPr algn="just"/>
            <a:r>
              <a:rPr lang="ru-RU" dirty="0"/>
              <a:t>обеспечение защиты прав и соблюдение законных интересов каждого ребенка, в том числе гарантий доступности ресурсов системы образования, физической культуры и спорта, культуры и воспитания;</a:t>
            </a:r>
          </a:p>
          <a:p>
            <a:pPr algn="just"/>
            <a:r>
              <a:rPr lang="ru-RU" dirty="0"/>
              <a:t>формирование внутренней позиции личности по отношению к окружающей социальной действительности;</a:t>
            </a:r>
          </a:p>
          <a:p>
            <a:pPr algn="just"/>
            <a:r>
              <a:rPr lang="ru-RU" dirty="0"/>
              <a:t>развитие на основе признания определяющей роли семьи и соблюдения прав родителей кооперации и сотрудничества субъектов системы воспитания (семьи, общества, государства, образовательных, научных, традиционных религиозных организаций, учреждений культуры и спорта, средств массовой информации, бизнес-сообществ) с целью совершенствования содержания и условий воспитания подрастающего поколения России.</a:t>
            </a:r>
          </a:p>
        </p:txBody>
      </p:sp>
    </p:spTree>
    <p:extLst>
      <p:ext uri="{BB962C8B-B14F-4D97-AF65-F5344CB8AC3E}">
        <p14:creationId xmlns:p14="http://schemas.microsoft.com/office/powerpoint/2010/main" val="353057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404664"/>
            <a:ext cx="8712968" cy="507831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" b="1" dirty="0"/>
              <a:t>III. </a:t>
            </a:r>
            <a:r>
              <a:rPr lang="ru-RU" b="1" dirty="0"/>
              <a:t>Основные направления развития воспитания </a:t>
            </a:r>
          </a:p>
          <a:p>
            <a:pPr marL="342900" indent="-342900" algn="just">
              <a:buAutoNum type="arabicPeriod"/>
            </a:pPr>
            <a:r>
              <a:rPr lang="ru-RU" dirty="0"/>
              <a:t>Развитие социальных институтов воспитания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Поддержка семейного воспитания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Развитие воспитания в системе образования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Расширение воспитательных возможностей информационных ресурсов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Поддержка общественных объединений в сфере воспитания 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2. Обновление воспитательного процесса с учетом современных достижений науки и на основе отечественных традиций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Гражданское воспитание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Патриотическое воспитание и формирование российской идентичности 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Духовное и нравственное воспитание детей на основе российских традиционных ценностей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Приобщение детей к культурному наследию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Популяризация научных знаний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Физическое воспитание и формирование культуры здоровья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Трудовое воспитание и профессиональное самоопределение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Экологическое воспитание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576313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404664"/>
            <a:ext cx="871296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Программа воспитания: мифы и риски </a:t>
            </a:r>
          </a:p>
          <a:p>
            <a:r>
              <a:rPr lang="ru-RU" b="1" dirty="0"/>
              <a:t>внедрения </a:t>
            </a:r>
          </a:p>
          <a:p>
            <a:r>
              <a:rPr lang="ru-RU" dirty="0"/>
              <a:t>Н.Л. СЕЛИВАНОВА – ГЛАВНЫЙ НАУЧНЫЙ СОТРУДНИК ЛАБОРАТОРИИ СТРАТЕГИИ И ТЕОРИИ ВОСПИТАНИЯ ЛИЧНОСТИ, ДОКТОР ПЕДАГОГИЧЕСКИХ НАУК, ПРОФЕССОР, ЧЛЕН-КОРРЕСПОНДЕНТ РАО </a:t>
            </a:r>
            <a:endParaRPr lang="ru-RU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7EC21-60FE-0C49-BA11-8ED834C8B2A8}"/>
              </a:ext>
            </a:extLst>
          </p:cNvPr>
          <p:cNvSpPr txBox="1"/>
          <p:nvPr/>
        </p:nvSpPr>
        <p:spPr>
          <a:xfrm>
            <a:off x="227192" y="2132856"/>
            <a:ext cx="8712968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Мифы внедрения программы </a:t>
            </a:r>
          </a:p>
          <a:p>
            <a:r>
              <a:rPr lang="ru-RU" b="1" dirty="0"/>
              <a:t>воспитания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/>
              <a:t>Программа воспитания </a:t>
            </a:r>
            <a:r>
              <a:rPr lang="ru-RU" dirty="0"/>
              <a:t>– </a:t>
            </a:r>
            <a:r>
              <a:rPr lang="ru-RU" dirty="0" err="1"/>
              <a:t>новыи</a:t>
            </a:r>
            <a:r>
              <a:rPr lang="ru-RU" dirty="0"/>
              <a:t>̆ </a:t>
            </a:r>
            <a:r>
              <a:rPr lang="ru-RU" dirty="0" err="1"/>
              <a:t>дополнительныи</a:t>
            </a:r>
            <a:r>
              <a:rPr lang="ru-RU" dirty="0"/>
              <a:t>̆ документ, </a:t>
            </a:r>
            <a:r>
              <a:rPr lang="ru-RU" dirty="0" err="1"/>
              <a:t>которыи</a:t>
            </a:r>
            <a:r>
              <a:rPr lang="ru-RU" dirty="0"/>
              <a:t>̆ будут требовать от школ. </a:t>
            </a:r>
          </a:p>
          <a:p>
            <a:r>
              <a:rPr lang="ru-RU" dirty="0"/>
              <a:t>➢Новая примерная программа воспитания — это унифицированная для всех школ программа. </a:t>
            </a:r>
          </a:p>
          <a:p>
            <a:r>
              <a:rPr lang="ru-RU" dirty="0"/>
              <a:t>➢Разрабатывается </a:t>
            </a:r>
            <a:r>
              <a:rPr lang="ru-RU" b="1" dirty="0"/>
              <a:t>три </a:t>
            </a:r>
            <a:r>
              <a:rPr lang="ru-RU" dirty="0"/>
              <a:t>рабочих программы на </a:t>
            </a:r>
            <a:r>
              <a:rPr lang="ru-RU" dirty="0" err="1"/>
              <a:t>каждыи</a:t>
            </a:r>
            <a:r>
              <a:rPr lang="ru-RU" dirty="0"/>
              <a:t>̆ уровень образования. ➢В </a:t>
            </a:r>
            <a:r>
              <a:rPr lang="ru-RU" dirty="0" err="1"/>
              <a:t>новои</a:t>
            </a:r>
            <a:r>
              <a:rPr lang="ru-RU" dirty="0"/>
              <a:t>̆ </a:t>
            </a:r>
            <a:r>
              <a:rPr lang="ru-RU" dirty="0" err="1"/>
              <a:t>примернои</a:t>
            </a:r>
            <a:r>
              <a:rPr lang="ru-RU" dirty="0"/>
              <a:t>̆ программе возрастает количество проводимых </a:t>
            </a:r>
          </a:p>
          <a:p>
            <a:r>
              <a:rPr lang="ru-RU" dirty="0"/>
              <a:t>мероприятий.</a:t>
            </a:r>
            <a:br>
              <a:rPr lang="ru-RU" dirty="0"/>
            </a:br>
            <a:r>
              <a:rPr lang="ru-RU" dirty="0"/>
              <a:t>➢Программа воспитания разрабатывается </a:t>
            </a:r>
            <a:r>
              <a:rPr lang="ru-RU" dirty="0" err="1"/>
              <a:t>каждыи</a:t>
            </a:r>
            <a:r>
              <a:rPr lang="ru-RU" dirty="0"/>
              <a:t>̆ год. ➢Программа воспитания оценивается по количеству </a:t>
            </a:r>
            <a:r>
              <a:rPr lang="ru-RU" dirty="0" err="1"/>
              <a:t>модулеи</a:t>
            </a:r>
            <a:r>
              <a:rPr lang="ru-RU" dirty="0"/>
              <a:t>̆. </a:t>
            </a:r>
          </a:p>
          <a:p>
            <a:r>
              <a:rPr lang="ru-RU" dirty="0"/>
              <a:t>➢Увеличивается количество проверок организации воспитательного процесса в школе. </a:t>
            </a: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3433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404664"/>
            <a:ext cx="8712968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/>
              <a:t>По материалам презентации «Программа воспитания: мифы и риски </a:t>
            </a:r>
          </a:p>
          <a:p>
            <a:r>
              <a:rPr lang="ru-RU" b="1" i="1" dirty="0"/>
              <a:t>внедрения» </a:t>
            </a:r>
            <a:r>
              <a:rPr lang="ru-RU" i="1" dirty="0"/>
              <a:t>Н.Л. СЕЛИВАНОВА – ГЛАВНЫЙ НАУЧНЫЙ СОТРУДНИК ЛАБОРАТОРИИ СТРАТЕГИИ И ТЕОРИИ ВОСПИТАНИЯ ЛИЧНОСТИ, ДОКТОР ПЕДАГОГИЧЕСКИХ НАУК, ПРОФЕССОР, ЧЛЕН-КОРРЕСПОНДЕНТ РАО </a:t>
            </a:r>
            <a:endParaRPr lang="ru-RU" i="1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7EC21-60FE-0C49-BA11-8ED834C8B2A8}"/>
              </a:ext>
            </a:extLst>
          </p:cNvPr>
          <p:cNvSpPr txBox="1"/>
          <p:nvPr/>
        </p:nvSpPr>
        <p:spPr>
          <a:xfrm>
            <a:off x="227192" y="2132856"/>
            <a:ext cx="8712968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Мифы внедрения программы </a:t>
            </a:r>
          </a:p>
          <a:p>
            <a:r>
              <a:rPr lang="ru-RU" b="1" dirty="0"/>
              <a:t>воспитания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b="1" dirty="0"/>
              <a:t>Программа воспитания </a:t>
            </a:r>
            <a:r>
              <a:rPr lang="ru-RU" dirty="0"/>
              <a:t>– </a:t>
            </a:r>
            <a:r>
              <a:rPr lang="ru-RU" dirty="0" err="1"/>
              <a:t>новыи</a:t>
            </a:r>
            <a:r>
              <a:rPr lang="ru-RU" dirty="0"/>
              <a:t>̆ </a:t>
            </a:r>
            <a:r>
              <a:rPr lang="ru-RU" dirty="0" err="1"/>
              <a:t>дополнительныи</a:t>
            </a:r>
            <a:r>
              <a:rPr lang="ru-RU" dirty="0"/>
              <a:t>̆ документ, </a:t>
            </a:r>
            <a:r>
              <a:rPr lang="ru-RU" dirty="0" err="1"/>
              <a:t>которыи</a:t>
            </a:r>
            <a:r>
              <a:rPr lang="ru-RU" dirty="0"/>
              <a:t>̆ будут требовать от школ. </a:t>
            </a:r>
          </a:p>
          <a:p>
            <a:r>
              <a:rPr lang="ru-RU" dirty="0"/>
              <a:t>➢Новая примерная программа воспитания — это унифицированная для всех школ программа. </a:t>
            </a:r>
          </a:p>
          <a:p>
            <a:r>
              <a:rPr lang="ru-RU" dirty="0"/>
              <a:t>➢Разрабатывается </a:t>
            </a:r>
            <a:r>
              <a:rPr lang="ru-RU" b="1" dirty="0"/>
              <a:t>три </a:t>
            </a:r>
            <a:r>
              <a:rPr lang="ru-RU" dirty="0"/>
              <a:t>рабочих программы на </a:t>
            </a:r>
            <a:r>
              <a:rPr lang="ru-RU" dirty="0" err="1"/>
              <a:t>каждыи</a:t>
            </a:r>
            <a:r>
              <a:rPr lang="ru-RU" dirty="0"/>
              <a:t>̆ уровень образования. ➢В </a:t>
            </a:r>
            <a:r>
              <a:rPr lang="ru-RU" dirty="0" err="1"/>
              <a:t>новои</a:t>
            </a:r>
            <a:r>
              <a:rPr lang="ru-RU" dirty="0"/>
              <a:t>̆ </a:t>
            </a:r>
            <a:r>
              <a:rPr lang="ru-RU" dirty="0" err="1"/>
              <a:t>примернои</a:t>
            </a:r>
            <a:r>
              <a:rPr lang="ru-RU" dirty="0"/>
              <a:t>̆ программе возрастает количество проводимых </a:t>
            </a:r>
          </a:p>
          <a:p>
            <a:r>
              <a:rPr lang="ru-RU" dirty="0"/>
              <a:t>мероприятий.</a:t>
            </a:r>
            <a:br>
              <a:rPr lang="ru-RU" dirty="0"/>
            </a:br>
            <a:r>
              <a:rPr lang="ru-RU" dirty="0"/>
              <a:t>➢Программа воспитания разрабатывается </a:t>
            </a:r>
            <a:r>
              <a:rPr lang="ru-RU" dirty="0" err="1"/>
              <a:t>каждыи</a:t>
            </a:r>
            <a:r>
              <a:rPr lang="ru-RU" dirty="0"/>
              <a:t>̆ год. ➢Программа воспитания оценивается по количеству </a:t>
            </a:r>
            <a:r>
              <a:rPr lang="ru-RU" dirty="0" err="1"/>
              <a:t>модулеи</a:t>
            </a:r>
            <a:r>
              <a:rPr lang="ru-RU" dirty="0"/>
              <a:t>̆. </a:t>
            </a:r>
          </a:p>
          <a:p>
            <a:r>
              <a:rPr lang="ru-RU" dirty="0"/>
              <a:t>➢Увеличивается количество проверок организации воспитательного процесса в школе. </a:t>
            </a: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1160374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4DBE4-B25D-724A-AFAE-E2DF2CA5FD20}"/>
              </a:ext>
            </a:extLst>
          </p:cNvPr>
          <p:cNvSpPr txBox="1"/>
          <p:nvPr/>
        </p:nvSpPr>
        <p:spPr>
          <a:xfrm>
            <a:off x="215516" y="404664"/>
            <a:ext cx="8712968" cy="147732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i="1" dirty="0" err="1"/>
              <a:t>Дополнительныи</a:t>
            </a:r>
            <a:r>
              <a:rPr lang="ru-RU" b="1" i="1" dirty="0"/>
              <a:t>̆ модуль включается в программу при следующих условиях: </a:t>
            </a:r>
            <a:endParaRPr lang="ru-RU" dirty="0"/>
          </a:p>
          <a:p>
            <a:r>
              <a:rPr lang="ru-RU" dirty="0"/>
              <a:t>1) </a:t>
            </a:r>
            <a:r>
              <a:rPr lang="ru-RU" dirty="0" err="1"/>
              <a:t>новыи</a:t>
            </a:r>
            <a:r>
              <a:rPr lang="ru-RU" dirty="0"/>
              <a:t>̆ модуль отражает реальную деятельность школьников и педагогов, </a:t>
            </a:r>
          </a:p>
          <a:p>
            <a:r>
              <a:rPr lang="ru-RU" dirty="0"/>
              <a:t>2) эта деятельность является </a:t>
            </a:r>
            <a:r>
              <a:rPr lang="ru-RU" dirty="0" err="1"/>
              <a:t>значимои</a:t>
            </a:r>
            <a:r>
              <a:rPr lang="ru-RU" dirty="0"/>
              <a:t>̆ для школьников и педагогов, </a:t>
            </a:r>
          </a:p>
          <a:p>
            <a:r>
              <a:rPr lang="ru-RU" dirty="0"/>
              <a:t>3) эта деятельность не может быть описана ни в одном из </a:t>
            </a:r>
            <a:r>
              <a:rPr lang="ru-RU" dirty="0" err="1"/>
              <a:t>модулеи</a:t>
            </a:r>
            <a:r>
              <a:rPr lang="ru-RU" dirty="0"/>
              <a:t>̆, предлагаемых </a:t>
            </a:r>
            <a:r>
              <a:rPr lang="ru-RU" dirty="0" err="1"/>
              <a:t>примернои</a:t>
            </a:r>
            <a:r>
              <a:rPr lang="ru-RU" dirty="0"/>
              <a:t>̆ </a:t>
            </a:r>
            <a:r>
              <a:rPr lang="ru-RU" dirty="0" err="1"/>
              <a:t>программои</a:t>
            </a:r>
            <a:r>
              <a:rPr lang="ru-RU" dirty="0"/>
              <a:t>̆. </a:t>
            </a:r>
            <a:endParaRPr lang="ru-RU" dirty="0">
              <a:effectLst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7EC21-60FE-0C49-BA11-8ED834C8B2A8}"/>
              </a:ext>
            </a:extLst>
          </p:cNvPr>
          <p:cNvSpPr txBox="1"/>
          <p:nvPr/>
        </p:nvSpPr>
        <p:spPr>
          <a:xfrm>
            <a:off x="215516" y="2132856"/>
            <a:ext cx="8712968" cy="36933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b="1" dirty="0"/>
              <a:t>Риски разработки и внедрения </a:t>
            </a:r>
          </a:p>
          <a:p>
            <a:r>
              <a:rPr lang="ru-RU" b="1" dirty="0"/>
              <a:t>программы воспитания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рассматривать программу как инструмент воспитания;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расширять программу до бесконечности, включать модули, не отражающую реальную работу в </a:t>
            </a:r>
            <a:r>
              <a:rPr lang="ru-RU" dirty="0" err="1"/>
              <a:t>образовательнои</a:t>
            </a:r>
            <a:r>
              <a:rPr lang="ru-RU" dirty="0"/>
              <a:t>̆ организации;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разрабатывать программу только классными руководителями, </a:t>
            </a:r>
            <a:r>
              <a:rPr lang="ru-RU" dirty="0" err="1"/>
              <a:t>администрациеи</a:t>
            </a:r>
            <a:r>
              <a:rPr lang="ru-RU" dirty="0"/>
              <a:t>̆ школы;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не разъяснять программу в педагогическом коллективе, а давать ее как </a:t>
            </a:r>
            <a:r>
              <a:rPr lang="ru-RU" dirty="0" err="1"/>
              <a:t>готовыи</a:t>
            </a:r>
            <a:r>
              <a:rPr lang="ru-RU" dirty="0"/>
              <a:t>̆ документ;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делать из программы </a:t>
            </a:r>
            <a:r>
              <a:rPr lang="ru-RU" dirty="0" err="1"/>
              <a:t>тайну</a:t>
            </a:r>
            <a:r>
              <a:rPr lang="ru-RU" dirty="0"/>
              <a:t> для </a:t>
            </a:r>
            <a:r>
              <a:rPr lang="ru-RU" dirty="0" err="1"/>
              <a:t>родителеи</a:t>
            </a:r>
            <a:r>
              <a:rPr lang="ru-RU" dirty="0"/>
              <a:t>̆; измерять уровень воспитанности;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проверять программу управляющими органами системы образования на соответствие </a:t>
            </a:r>
            <a:r>
              <a:rPr lang="ru-RU" dirty="0" err="1"/>
              <a:t>Примернои</a:t>
            </a:r>
            <a:r>
              <a:rPr lang="ru-RU" dirty="0"/>
              <a:t>̆ программе воспитания. </a:t>
            </a: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2666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2E6F8-11A3-4EE5-AAE1-DCC813BEBB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5998" y="2413945"/>
            <a:ext cx="6858000" cy="1663127"/>
          </a:xfrm>
        </p:spPr>
        <p:txBody>
          <a:bodyPr>
            <a:noAutofit/>
          </a:bodyPr>
          <a:lstStyle/>
          <a:p>
            <a:r>
              <a:rPr lang="ru-RU" sz="2000" b="1" dirty="0"/>
              <a:t>Благодарю за внимание! </a:t>
            </a:r>
            <a:endParaRPr lang="ru-RU" sz="27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E14C6A-4A96-4C28-AB36-72E6BDD5B1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113" y="3941279"/>
            <a:ext cx="7128312" cy="2656073"/>
          </a:xfrm>
        </p:spPr>
        <p:txBody>
          <a:bodyPr>
            <a:normAutofit fontScale="77500" lnSpcReduction="20000"/>
          </a:bodyPr>
          <a:lstStyle/>
          <a:p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Кирик Владимир Александрович,</a:t>
            </a:r>
          </a:p>
          <a:p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Академии психологии и педагогики ЮФУ, </a:t>
            </a:r>
          </a:p>
          <a:p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«Образовательный кластер ЮФО»</a:t>
            </a:r>
          </a:p>
          <a:p>
            <a:endParaRPr lang="ru-RU" sz="2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+ 7 928 270 33 38</a:t>
            </a:r>
          </a:p>
          <a:p>
            <a:r>
              <a:rPr lang="en-US" sz="21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vakirik@sfedu.ru</a:t>
            </a:r>
            <a:endParaRPr lang="en-US" sz="2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1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School.sfedu.ru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Talent.sfedu.ru</a:t>
            </a:r>
            <a:endParaRPr lang="en-US" sz="2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Sfedu.ru</a:t>
            </a:r>
            <a:endParaRPr lang="ru-RU" sz="2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02FBEB-E2EC-4A4E-81E9-9F084B5E71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066"/>
            <a:ext cx="9144000" cy="19320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83754A-6E97-3E46-9053-E0D24DF9CC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57" y="2583612"/>
            <a:ext cx="1736089" cy="12240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иний, вода&#10;&#10;Автоматически созданное описание">
            <a:extLst>
              <a:ext uri="{FF2B5EF4-FFF2-40B4-BE49-F238E27FC236}">
                <a16:creationId xmlns:a16="http://schemas.microsoft.com/office/drawing/2014/main" id="{4EC1E203-D380-4240-8F71-00513B8BF5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2583612"/>
            <a:ext cx="128027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944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A6F18CDEB18E94D86383E5D395190E2" ma:contentTypeVersion="4" ma:contentTypeDescription="Создание документа." ma:contentTypeScope="" ma:versionID="b1a625491520b24798a47cf49d66122d">
  <xsd:schema xmlns:xsd="http://www.w3.org/2001/XMLSchema" xmlns:xs="http://www.w3.org/2001/XMLSchema" xmlns:p="http://schemas.microsoft.com/office/2006/metadata/properties" xmlns:ns2="cb3a3ff9-9128-444f-b88c-7b39630c4d3b" xmlns:ns3="66045dc1-363a-41e7-b312-6831ddefa340" targetNamespace="http://schemas.microsoft.com/office/2006/metadata/properties" ma:root="true" ma:fieldsID="a54148f0021363fb3609775e1cc03994" ns2:_="" ns3:_="">
    <xsd:import namespace="cb3a3ff9-9128-444f-b88c-7b39630c4d3b"/>
    <xsd:import namespace="66045dc1-363a-41e7-b312-6831ddefa3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3a3ff9-9128-444f-b88c-7b39630c4d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045dc1-363a-41e7-b312-6831ddefa3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857F45-D9D5-4E36-86DF-C3FFB3DD901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85A84C3-4650-4C11-B709-9BF6EEE3128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9508FF-6192-41EF-B001-B117A46E28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3a3ff9-9128-444f-b88c-7b39630c4d3b"/>
    <ds:schemaRef ds:uri="66045dc1-363a-41e7-b312-6831ddefa3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10171</TotalTime>
  <Words>1920</Words>
  <Application>Microsoft Macintosh PowerPoint</Application>
  <PresentationFormat>Экран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Wingdings</vt:lpstr>
      <vt:lpstr>Тема Office</vt:lpstr>
      <vt:lpstr>  Научно-методологические и нормативно-правовые основания государственной молодежной политики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 </vt:lpstr>
    </vt:vector>
  </TitlesOfParts>
  <Company>Южный Федеральный Университет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Академической активности в ЮФУ</dc:title>
  <dc:creator>User</dc:creator>
  <cp:lastModifiedBy>Кирик Владимир Александрович</cp:lastModifiedBy>
  <cp:revision>1024</cp:revision>
  <dcterms:created xsi:type="dcterms:W3CDTF">2014-04-23T05:02:20Z</dcterms:created>
  <dcterms:modified xsi:type="dcterms:W3CDTF">2021-03-09T10:41:21Z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0x0101008A6F18CDEB18E94D86383E5D395190E2</vt:lpwstr>
  </property>
</Properties>
</file>