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0" r:id="rId2"/>
    <p:sldId id="257" r:id="rId3"/>
    <p:sldId id="259" r:id="rId4"/>
    <p:sldId id="262" r:id="rId5"/>
    <p:sldId id="263" r:id="rId6"/>
    <p:sldId id="264" r:id="rId7"/>
    <p:sldId id="265" r:id="rId8"/>
    <p:sldId id="266" r:id="rId9"/>
    <p:sldId id="267"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4" d="100"/>
          <a:sy n="104" d="100"/>
        </p:scale>
        <p:origin x="-180"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25D8458B-A383-4988-B0F2-64C554160B75}" type="datetimeFigureOut">
              <a:rPr lang="ru-RU" smtClean="0"/>
              <a:pPr/>
              <a:t>16.03.2021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9269E86F-4884-47DB-97B1-9A0B6FF8BEC1}"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5D8458B-A383-4988-B0F2-64C554160B75}" type="datetimeFigureOut">
              <a:rPr lang="ru-RU" smtClean="0"/>
              <a:pPr/>
              <a:t>16.03.2021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69E86F-4884-47DB-97B1-9A0B6FF8BEC1}" type="slidenum">
              <a:rPr lang="ru-RU" smtClean="0"/>
              <a:pPr/>
              <a:t>‹#›</a:t>
            </a:fld>
            <a:endParaRPr lang="ru-RU"/>
          </a:p>
        </p:txBody>
      </p:sp>
      <p:pic>
        <p:nvPicPr>
          <p:cNvPr id="9" name="Рисунок 8" descr="6.jpg"/>
          <p:cNvPicPr>
            <a:picLocks noChangeAspect="1"/>
          </p:cNvPicPr>
          <p:nvPr userDrawn="1"/>
        </p:nvPicPr>
        <p:blipFill>
          <a:blip r:embed="rId13" cstate="print"/>
          <a:stretch>
            <a:fillRect/>
          </a:stretch>
        </p:blipFill>
        <p:spPr>
          <a:xfrm>
            <a:off x="0" y="0"/>
            <a:ext cx="9144000" cy="6883944"/>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solidFill>
                  <a:srgbClr val="FF0000"/>
                </a:solidFill>
                <a:latin typeface="Times New Roman" pitchFamily="18" charset="0"/>
                <a:cs typeface="Times New Roman" pitchFamily="18" charset="0"/>
              </a:rPr>
              <a:t>Конкурсное испытание «Диалог с родителями»</a:t>
            </a:r>
            <a:endParaRPr lang="ru-RU" b="1"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normAutofit fontScale="77500" lnSpcReduction="20000"/>
          </a:bodyPr>
          <a:lstStyle/>
          <a:p>
            <a:r>
              <a:rPr lang="ru-RU" b="1" dirty="0" smtClean="0">
                <a:solidFill>
                  <a:schemeClr val="bg2">
                    <a:lumMod val="25000"/>
                  </a:schemeClr>
                </a:solidFill>
                <a:latin typeface="Times New Roman" pitchFamily="18" charset="0"/>
                <a:cs typeface="Times New Roman" pitchFamily="18" charset="0"/>
              </a:rPr>
              <a:t>конкурс профессионального мастерства </a:t>
            </a:r>
            <a:endParaRPr lang="ru-RU" dirty="0" smtClean="0">
              <a:solidFill>
                <a:schemeClr val="bg2">
                  <a:lumMod val="25000"/>
                </a:schemeClr>
              </a:solidFill>
              <a:latin typeface="Times New Roman" pitchFamily="18" charset="0"/>
              <a:cs typeface="Times New Roman" pitchFamily="18" charset="0"/>
            </a:endParaRPr>
          </a:p>
          <a:p>
            <a:r>
              <a:rPr lang="ru-RU" b="1" dirty="0" smtClean="0">
                <a:solidFill>
                  <a:schemeClr val="bg2">
                    <a:lumMod val="25000"/>
                  </a:schemeClr>
                </a:solidFill>
                <a:latin typeface="Times New Roman" pitchFamily="18" charset="0"/>
                <a:cs typeface="Times New Roman" pitchFamily="18" charset="0"/>
              </a:rPr>
              <a:t>      среди классных руководителей «Искусство воспитания» </a:t>
            </a:r>
          </a:p>
          <a:p>
            <a:r>
              <a:rPr lang="ru-RU" b="1" dirty="0" smtClean="0">
                <a:solidFill>
                  <a:schemeClr val="bg2">
                    <a:lumMod val="25000"/>
                  </a:schemeClr>
                </a:solidFill>
                <a:latin typeface="Times New Roman" pitchFamily="18" charset="0"/>
                <a:cs typeface="Times New Roman" pitchFamily="18" charset="0"/>
              </a:rPr>
              <a:t>2021</a:t>
            </a:r>
            <a:endParaRPr lang="ru-RU" dirty="0">
              <a:solidFill>
                <a:schemeClr val="bg2">
                  <a:lumMod val="25000"/>
                </a:schemeClr>
              </a:solidFill>
              <a:latin typeface="Times New Roman" pitchFamily="18" charset="0"/>
              <a:cs typeface="Times New Roman" pitchFamily="18" charset="0"/>
            </a:endParaRPr>
          </a:p>
        </p:txBody>
      </p:sp>
      <p:pic>
        <p:nvPicPr>
          <p:cNvPr id="1026" name="Picture 2" descr="E:\Ассоциация\16.12 фото.jpg"/>
          <p:cNvPicPr>
            <a:picLocks noChangeAspect="1" noChangeArrowheads="1"/>
          </p:cNvPicPr>
          <p:nvPr/>
        </p:nvPicPr>
        <p:blipFill>
          <a:blip r:embed="rId2" cstate="print"/>
          <a:srcRect/>
          <a:stretch>
            <a:fillRect/>
          </a:stretch>
        </p:blipFill>
        <p:spPr bwMode="auto">
          <a:xfrm>
            <a:off x="7092280" y="0"/>
            <a:ext cx="2051720" cy="1340768"/>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одзаголовок 2"/>
          <p:cNvSpPr txBox="1">
            <a:spLocks/>
          </p:cNvSpPr>
          <p:nvPr/>
        </p:nvSpPr>
        <p:spPr>
          <a:xfrm>
            <a:off x="2143108" y="1357298"/>
            <a:ext cx="6400800" cy="395278"/>
          </a:xfrm>
          <a:prstGeom prst="rect">
            <a:avLst/>
          </a:prstGeom>
        </p:spPr>
        <p:txBody>
          <a:bodyPr vert="horz" lIns="91440" tIns="45720" rIns="91440" bIns="45720" rtlCol="0">
            <a:normAutofit fontScale="70000" lnSpcReduction="20000"/>
          </a:bodyPr>
          <a:lstStyle/>
          <a:p>
            <a:pPr marL="0" marR="0" lvl="0" indent="0" algn="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ru-RU" sz="3200" b="1" i="0" u="none" strike="noStrike" kern="1200" cap="none" spc="0" normalizeH="0" baseline="0" noProof="0" dirty="0" smtClean="0">
              <a:ln>
                <a:noFill/>
              </a:ln>
              <a:effectLst/>
              <a:uLnTx/>
              <a:uFillTx/>
              <a:latin typeface="+mn-lt"/>
              <a:ea typeface="+mn-ea"/>
              <a:cs typeface="+mn-cs"/>
            </a:endParaRPr>
          </a:p>
        </p:txBody>
      </p:sp>
      <p:sp>
        <p:nvSpPr>
          <p:cNvPr id="7" name="Заголовок 1"/>
          <p:cNvSpPr txBox="1">
            <a:spLocks/>
          </p:cNvSpPr>
          <p:nvPr/>
        </p:nvSpPr>
        <p:spPr>
          <a:xfrm>
            <a:off x="395536" y="332656"/>
            <a:ext cx="2775252" cy="612793"/>
          </a:xfrm>
          <a:prstGeom prst="rect">
            <a:avLst/>
          </a:prstGeom>
        </p:spPr>
        <p:txBody>
          <a:bodyPr vert="horz" lIns="91440" tIns="45720" rIns="91440" bIns="45720" rtlCol="0" anchor="ctr">
            <a:normAutofit fontScale="92500" lnSpcReduction="10000"/>
          </a:bodyPr>
          <a:lstStyle/>
          <a:p>
            <a:pPr lvl="0" algn="ctr">
              <a:spcBef>
                <a:spcPct val="0"/>
              </a:spcBef>
              <a:defRPr/>
            </a:pPr>
            <a:r>
              <a:rPr lang="ru-RU" sz="2000" b="1" dirty="0" smtClean="0">
                <a:solidFill>
                  <a:srgbClr val="C00000"/>
                </a:solidFill>
                <a:latin typeface="Times New Roman" pitchFamily="18" charset="0"/>
                <a:cs typeface="Times New Roman" pitchFamily="18" charset="0"/>
              </a:rPr>
              <a:t>Конкурсное испытание «Диалог с родителями»</a:t>
            </a:r>
            <a:endParaRPr kumimoji="0" lang="ru-RU" sz="1800" b="1"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pic>
        <p:nvPicPr>
          <p:cNvPr id="9" name="Picture 2" descr="E:\Ассоциация\16.12 фото.jpg"/>
          <p:cNvPicPr>
            <a:picLocks noChangeAspect="1" noChangeArrowheads="1"/>
          </p:cNvPicPr>
          <p:nvPr/>
        </p:nvPicPr>
        <p:blipFill>
          <a:blip r:embed="rId2" cstate="print"/>
          <a:srcRect/>
          <a:stretch>
            <a:fillRect/>
          </a:stretch>
        </p:blipFill>
        <p:spPr bwMode="auto">
          <a:xfrm>
            <a:off x="6516216" y="0"/>
            <a:ext cx="2051720" cy="1340768"/>
          </a:xfrm>
          <a:prstGeom prst="rect">
            <a:avLst/>
          </a:prstGeom>
          <a:noFill/>
        </p:spPr>
      </p:pic>
      <p:sp>
        <p:nvSpPr>
          <p:cNvPr id="10" name="Подзаголовок 4"/>
          <p:cNvSpPr>
            <a:spLocks noGrp="1"/>
          </p:cNvSpPr>
          <p:nvPr>
            <p:ph type="ctrTitle"/>
          </p:nvPr>
        </p:nvSpPr>
        <p:spPr>
          <a:xfrm>
            <a:off x="1000125" y="2000250"/>
            <a:ext cx="7286625" cy="3660775"/>
          </a:xfrm>
        </p:spPr>
        <p:txBody>
          <a:bodyPr>
            <a:normAutofit/>
          </a:bodyPr>
          <a:lstStyle/>
          <a:p>
            <a:r>
              <a:rPr lang="ru-RU" sz="2800" b="1" dirty="0" smtClean="0">
                <a:solidFill>
                  <a:srgbClr val="C00000"/>
                </a:solidFill>
                <a:latin typeface="Times New Roman" pitchFamily="18" charset="0"/>
                <a:cs typeface="Times New Roman" pitchFamily="18" charset="0"/>
              </a:rPr>
              <a:t>Цель: </a:t>
            </a:r>
            <a:r>
              <a:rPr lang="ru-RU" sz="2800" dirty="0" smtClean="0">
                <a:solidFill>
                  <a:srgbClr val="C00000"/>
                </a:solidFill>
                <a:latin typeface="Times New Roman" pitchFamily="18" charset="0"/>
                <a:cs typeface="Times New Roman" pitchFamily="18" charset="0"/>
              </a:rPr>
              <a:t>демонстрация профессионального мастерства в области применения профессиональной компетенции выстраивания отношений </a:t>
            </a:r>
            <a:br>
              <a:rPr lang="ru-RU" sz="2800" dirty="0" smtClean="0">
                <a:solidFill>
                  <a:srgbClr val="C00000"/>
                </a:solidFill>
                <a:latin typeface="Times New Roman" pitchFamily="18" charset="0"/>
                <a:cs typeface="Times New Roman" pitchFamily="18" charset="0"/>
              </a:rPr>
            </a:br>
            <a:r>
              <a:rPr lang="ru-RU" sz="2800" dirty="0" smtClean="0">
                <a:solidFill>
                  <a:srgbClr val="C00000"/>
                </a:solidFill>
                <a:latin typeface="Times New Roman" pitchFamily="18" charset="0"/>
                <a:cs typeface="Times New Roman" pitchFamily="18" charset="0"/>
              </a:rPr>
              <a:t>с родительской общественностью</a:t>
            </a:r>
            <a:r>
              <a:rPr lang="ru-RU" sz="2800" dirty="0" smtClean="0">
                <a:solidFill>
                  <a:srgbClr val="C00000"/>
                </a:solidFill>
              </a:rPr>
              <a:t>.  </a:t>
            </a:r>
            <a:r>
              <a:rPr lang="ru-RU" dirty="0" smtClean="0"/>
              <a:t/>
            </a:r>
            <a:br>
              <a:rPr lang="ru-RU" dirty="0" smtClean="0"/>
            </a:br>
            <a:endParaRPr lang="ru-RU" dirty="0"/>
          </a:p>
        </p:txBody>
      </p:sp>
      <p:sp>
        <p:nvSpPr>
          <p:cNvPr id="13" name="TextBox 12"/>
          <p:cNvSpPr txBox="1"/>
          <p:nvPr/>
        </p:nvSpPr>
        <p:spPr>
          <a:xfrm>
            <a:off x="3131840" y="5013176"/>
            <a:ext cx="5472608" cy="1477328"/>
          </a:xfrm>
          <a:prstGeom prst="rect">
            <a:avLst/>
          </a:prstGeom>
          <a:noFill/>
        </p:spPr>
        <p:txBody>
          <a:bodyPr wrap="square" rtlCol="0">
            <a:spAutoFit/>
          </a:bodyPr>
          <a:lstStyle/>
          <a:p>
            <a:r>
              <a:rPr lang="ru-RU" b="1" dirty="0" smtClean="0"/>
              <a:t>«Быть компетентным – значит знать, когда и как действовать».</a:t>
            </a:r>
          </a:p>
          <a:p>
            <a:r>
              <a:rPr lang="ru-RU" b="1" dirty="0" smtClean="0"/>
              <a:t>Питер </a:t>
            </a:r>
            <a:r>
              <a:rPr lang="ru-RU" b="1" dirty="0" err="1" smtClean="0"/>
              <a:t>Вейл</a:t>
            </a:r>
            <a:endParaRPr lang="ru-RU" b="1" dirty="0" smtClean="0"/>
          </a:p>
          <a:p>
            <a:endParaRPr lang="ru-RU" b="1" dirty="0" smtClean="0"/>
          </a:p>
          <a:p>
            <a:endParaRPr lang="ru-RU"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512" y="274638"/>
            <a:ext cx="4536504" cy="994122"/>
          </a:xfrm>
        </p:spPr>
        <p:txBody>
          <a:bodyPr>
            <a:noAutofit/>
          </a:bodyPr>
          <a:lstStyle/>
          <a:p>
            <a:pPr algn="l"/>
            <a:r>
              <a:rPr lang="ru-RU" sz="1800" b="1" dirty="0" smtClean="0">
                <a:solidFill>
                  <a:srgbClr val="C00000"/>
                </a:solidFill>
                <a:latin typeface="Times New Roman" pitchFamily="18" charset="0"/>
                <a:cs typeface="Times New Roman" pitchFamily="18" charset="0"/>
              </a:rPr>
              <a:t>Конкурсное испытание </a:t>
            </a:r>
            <a:br>
              <a:rPr lang="ru-RU" sz="1800" b="1" dirty="0" smtClean="0">
                <a:solidFill>
                  <a:srgbClr val="C00000"/>
                </a:solidFill>
                <a:latin typeface="Times New Roman" pitchFamily="18" charset="0"/>
                <a:cs typeface="Times New Roman" pitchFamily="18" charset="0"/>
              </a:rPr>
            </a:br>
            <a:r>
              <a:rPr lang="ru-RU" sz="1800" b="1" dirty="0" smtClean="0">
                <a:solidFill>
                  <a:srgbClr val="C00000"/>
                </a:solidFill>
                <a:latin typeface="Times New Roman" pitchFamily="18" charset="0"/>
                <a:cs typeface="Times New Roman" pitchFamily="18" charset="0"/>
              </a:rPr>
              <a:t>«Диалог с родителями</a:t>
            </a:r>
            <a:endParaRPr lang="ru-RU" sz="1800" dirty="0"/>
          </a:p>
        </p:txBody>
      </p:sp>
      <p:sp>
        <p:nvSpPr>
          <p:cNvPr id="3" name="Текст 2"/>
          <p:cNvSpPr>
            <a:spLocks noGrp="1"/>
          </p:cNvSpPr>
          <p:nvPr>
            <p:ph type="body" idx="1"/>
          </p:nvPr>
        </p:nvSpPr>
        <p:spPr>
          <a:xfrm>
            <a:off x="457200" y="1556791"/>
            <a:ext cx="4040188" cy="618083"/>
          </a:xfrm>
        </p:spPr>
        <p:txBody>
          <a:bodyPr>
            <a:normAutofit fontScale="62500" lnSpcReduction="20000"/>
          </a:bodyPr>
          <a:lstStyle/>
          <a:p>
            <a:pPr algn="ctr"/>
            <a:endParaRPr lang="ru-RU" dirty="0" smtClean="0">
              <a:solidFill>
                <a:srgbClr val="C00000"/>
              </a:solidFill>
              <a:latin typeface="Times New Roman" pitchFamily="18" charset="0"/>
              <a:cs typeface="Times New Roman" pitchFamily="18" charset="0"/>
            </a:endParaRPr>
          </a:p>
          <a:p>
            <a:pPr algn="ctr"/>
            <a:r>
              <a:rPr lang="ru-RU" sz="3200" dirty="0" smtClean="0">
                <a:solidFill>
                  <a:srgbClr val="C00000"/>
                </a:solidFill>
                <a:latin typeface="Times New Roman" pitchFamily="18" charset="0"/>
                <a:cs typeface="Times New Roman" pitchFamily="18" charset="0"/>
              </a:rPr>
              <a:t>Формат конкурсного испытания</a:t>
            </a:r>
            <a:endParaRPr lang="ru-RU" sz="3200" dirty="0">
              <a:solidFill>
                <a:srgbClr val="C00000"/>
              </a:solidFill>
              <a:latin typeface="Times New Roman" pitchFamily="18" charset="0"/>
              <a:cs typeface="Times New Roman" pitchFamily="18" charset="0"/>
            </a:endParaRPr>
          </a:p>
        </p:txBody>
      </p:sp>
      <p:sp>
        <p:nvSpPr>
          <p:cNvPr id="4" name="Содержимое 3"/>
          <p:cNvSpPr>
            <a:spLocks noGrp="1"/>
          </p:cNvSpPr>
          <p:nvPr>
            <p:ph sz="half" idx="2"/>
          </p:nvPr>
        </p:nvSpPr>
        <p:spPr/>
        <p:txBody>
          <a:bodyPr>
            <a:normAutofit/>
          </a:bodyPr>
          <a:lstStyle/>
          <a:p>
            <a:r>
              <a:rPr lang="ru-RU" sz="2000" dirty="0" smtClean="0">
                <a:latin typeface="Times New Roman" pitchFamily="18" charset="0"/>
                <a:cs typeface="Times New Roman" pitchFamily="18" charset="0"/>
              </a:rPr>
              <a:t>Фрагмент родительского собрания;</a:t>
            </a:r>
          </a:p>
          <a:p>
            <a:r>
              <a:rPr lang="ru-RU" sz="2000" dirty="0" smtClean="0">
                <a:latin typeface="Times New Roman" pitchFamily="18" charset="0"/>
                <a:cs typeface="Times New Roman" pitchFamily="18" charset="0"/>
              </a:rPr>
              <a:t>Беседы с родителями;</a:t>
            </a:r>
          </a:p>
          <a:p>
            <a:r>
              <a:rPr lang="ru-RU" sz="2000" dirty="0" smtClean="0">
                <a:latin typeface="Times New Roman" pitchFamily="18" charset="0"/>
                <a:cs typeface="Times New Roman" pitchFamily="18" charset="0"/>
              </a:rPr>
              <a:t>Родительские </a:t>
            </a:r>
            <a:r>
              <a:rPr lang="ru-RU" sz="2000" dirty="0" smtClean="0">
                <a:latin typeface="Times New Roman" pitchFamily="18" charset="0"/>
                <a:cs typeface="Times New Roman" pitchFamily="18" charset="0"/>
              </a:rPr>
              <a:t>вечера;</a:t>
            </a:r>
          </a:p>
          <a:p>
            <a:r>
              <a:rPr lang="ru-RU" sz="2000" dirty="0" smtClean="0">
                <a:latin typeface="Times New Roman" pitchFamily="18" charset="0"/>
                <a:cs typeface="Times New Roman" pitchFamily="18" charset="0"/>
              </a:rPr>
              <a:t>Мастер-класс</a:t>
            </a:r>
            <a:endParaRPr lang="ru-RU" sz="2000" dirty="0">
              <a:latin typeface="Times New Roman" pitchFamily="18" charset="0"/>
              <a:cs typeface="Times New Roman" pitchFamily="18" charset="0"/>
            </a:endParaRPr>
          </a:p>
        </p:txBody>
      </p:sp>
      <p:sp>
        <p:nvSpPr>
          <p:cNvPr id="5" name="Текст 4"/>
          <p:cNvSpPr>
            <a:spLocks noGrp="1"/>
          </p:cNvSpPr>
          <p:nvPr>
            <p:ph type="body" sz="quarter" idx="3"/>
          </p:nvPr>
        </p:nvSpPr>
        <p:spPr/>
        <p:txBody>
          <a:bodyPr>
            <a:normAutofit fontScale="92500"/>
          </a:bodyPr>
          <a:lstStyle/>
          <a:p>
            <a:r>
              <a:rPr lang="ru-RU" dirty="0" smtClean="0">
                <a:solidFill>
                  <a:srgbClr val="C00000"/>
                </a:solidFill>
                <a:latin typeface="Times New Roman" pitchFamily="18" charset="0"/>
                <a:cs typeface="Times New Roman" pitchFamily="18" charset="0"/>
              </a:rPr>
              <a:t>Темы родительских собраний </a:t>
            </a:r>
            <a:endParaRPr lang="ru-RU" dirty="0">
              <a:solidFill>
                <a:srgbClr val="C00000"/>
              </a:solidFill>
              <a:latin typeface="Times New Roman" pitchFamily="18" charset="0"/>
              <a:cs typeface="Times New Roman" pitchFamily="18" charset="0"/>
            </a:endParaRPr>
          </a:p>
        </p:txBody>
      </p:sp>
      <p:sp>
        <p:nvSpPr>
          <p:cNvPr id="6" name="Содержимое 5"/>
          <p:cNvSpPr>
            <a:spLocks noGrp="1"/>
          </p:cNvSpPr>
          <p:nvPr>
            <p:ph sz="quarter" idx="4"/>
          </p:nvPr>
        </p:nvSpPr>
        <p:spPr/>
        <p:txBody>
          <a:bodyPr>
            <a:normAutofit/>
          </a:bodyPr>
          <a:lstStyle/>
          <a:p>
            <a:r>
              <a:rPr lang="ru-RU" sz="1800" dirty="0" smtClean="0">
                <a:latin typeface="Times New Roman" pitchFamily="18" charset="0"/>
                <a:cs typeface="Times New Roman" pitchFamily="18" charset="0"/>
              </a:rPr>
              <a:t>Как помочь подростку обрести  уверенность в себе</a:t>
            </a:r>
          </a:p>
          <a:p>
            <a:r>
              <a:rPr lang="ru-RU" sz="1800" dirty="0" smtClean="0">
                <a:latin typeface="Times New Roman" pitchFamily="18" charset="0"/>
                <a:cs typeface="Times New Roman" pitchFamily="18" charset="0"/>
              </a:rPr>
              <a:t>Нравственные приоритеты семьи</a:t>
            </a:r>
          </a:p>
          <a:p>
            <a:r>
              <a:rPr lang="ru-RU" sz="1800" dirty="0" smtClean="0">
                <a:latin typeface="Times New Roman" pitchFamily="18" charset="0"/>
                <a:cs typeface="Times New Roman" pitchFamily="18" charset="0"/>
              </a:rPr>
              <a:t>Проблемы компьютерной зависимости</a:t>
            </a:r>
          </a:p>
          <a:p>
            <a:r>
              <a:rPr lang="ru-RU" sz="1800" dirty="0" smtClean="0">
                <a:latin typeface="Times New Roman" pitchFamily="18" charset="0"/>
                <a:cs typeface="Times New Roman" pitchFamily="18" charset="0"/>
              </a:rPr>
              <a:t>Как помочь ребёнку преодолеть затруднения в учёбе?</a:t>
            </a:r>
            <a:endParaRPr lang="ru-RU" sz="1800" dirty="0">
              <a:latin typeface="Times New Roman" pitchFamily="18" charset="0"/>
              <a:cs typeface="Times New Roman" pitchFamily="18" charset="0"/>
            </a:endParaRPr>
          </a:p>
        </p:txBody>
      </p:sp>
      <p:pic>
        <p:nvPicPr>
          <p:cNvPr id="7" name="Picture 2" descr="E:\Ассоциация\16.12 фото.jpg"/>
          <p:cNvPicPr>
            <a:picLocks noChangeAspect="1" noChangeArrowheads="1"/>
          </p:cNvPicPr>
          <p:nvPr/>
        </p:nvPicPr>
        <p:blipFill>
          <a:blip r:embed="rId2" cstate="print"/>
          <a:srcRect/>
          <a:stretch>
            <a:fillRect/>
          </a:stretch>
        </p:blipFill>
        <p:spPr bwMode="auto">
          <a:xfrm>
            <a:off x="6660232" y="0"/>
            <a:ext cx="2051720" cy="1340768"/>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200" dirty="0" smtClean="0"/>
              <a:t> </a:t>
            </a:r>
            <a:r>
              <a:rPr lang="ru-RU" sz="2800" b="1" dirty="0" smtClean="0">
                <a:solidFill>
                  <a:srgbClr val="C00000"/>
                </a:solidFill>
                <a:latin typeface="Times New Roman" pitchFamily="18" charset="0"/>
                <a:cs typeface="Times New Roman" pitchFamily="18" charset="0"/>
              </a:rPr>
              <a:t>использование оригинальных, эффективных способов установления эмоционального контакта со взрослыми</a:t>
            </a:r>
            <a:endParaRPr lang="ru-RU" sz="2800" b="1" dirty="0">
              <a:solidFill>
                <a:srgbClr val="C00000"/>
              </a:solidFill>
            </a:endParaRPr>
          </a:p>
        </p:txBody>
      </p:sp>
      <p:sp>
        <p:nvSpPr>
          <p:cNvPr id="3" name="Подзаголовок 2"/>
          <p:cNvSpPr>
            <a:spLocks noGrp="1"/>
          </p:cNvSpPr>
          <p:nvPr>
            <p:ph type="subTitle" idx="1"/>
          </p:nvPr>
        </p:nvSpPr>
        <p:spPr>
          <a:xfrm>
            <a:off x="827584" y="3886200"/>
            <a:ext cx="7344816" cy="1752600"/>
          </a:xfrm>
        </p:spPr>
        <p:txBody>
          <a:bodyPr>
            <a:normAutofit fontScale="47500" lnSpcReduction="20000"/>
          </a:bodyPr>
          <a:lstStyle/>
          <a:p>
            <a:r>
              <a:rPr lang="ru-RU" b="1" dirty="0" smtClean="0">
                <a:solidFill>
                  <a:schemeClr val="tx1"/>
                </a:solidFill>
                <a:latin typeface="Times New Roman" pitchFamily="18" charset="0"/>
                <a:cs typeface="Times New Roman" pitchFamily="18" charset="0"/>
              </a:rPr>
              <a:t>Следовать в работе с родителями следующим правилам: </a:t>
            </a:r>
          </a:p>
          <a:p>
            <a:pPr algn="l"/>
            <a:r>
              <a:rPr lang="ru-RU" b="1" dirty="0" smtClean="0">
                <a:solidFill>
                  <a:schemeClr val="tx1"/>
                </a:solidFill>
                <a:latin typeface="Times New Roman" pitchFamily="18" charset="0"/>
                <a:cs typeface="Times New Roman" pitchFamily="18" charset="0"/>
              </a:rPr>
              <a:t>1. Уважать.</a:t>
            </a:r>
          </a:p>
          <a:p>
            <a:pPr algn="l"/>
            <a:r>
              <a:rPr lang="ru-RU" b="1" dirty="0" smtClean="0">
                <a:solidFill>
                  <a:schemeClr val="tx1"/>
                </a:solidFill>
                <a:latin typeface="Times New Roman" pitchFamily="18" charset="0"/>
                <a:cs typeface="Times New Roman" pitchFamily="18" charset="0"/>
              </a:rPr>
              <a:t>2. Доверять.</a:t>
            </a:r>
          </a:p>
          <a:p>
            <a:pPr algn="l"/>
            <a:r>
              <a:rPr lang="ru-RU" b="1" dirty="0" smtClean="0">
                <a:solidFill>
                  <a:schemeClr val="tx1"/>
                </a:solidFill>
                <a:latin typeface="Times New Roman" pitchFamily="18" charset="0"/>
                <a:cs typeface="Times New Roman" pitchFamily="18" charset="0"/>
              </a:rPr>
              <a:t>3. Помогать.</a:t>
            </a:r>
          </a:p>
          <a:p>
            <a:pPr algn="l"/>
            <a:r>
              <a:rPr lang="ru-RU" b="1" dirty="0" smtClean="0">
                <a:solidFill>
                  <a:schemeClr val="tx1"/>
                </a:solidFill>
                <a:latin typeface="Times New Roman" pitchFamily="18" charset="0"/>
                <a:cs typeface="Times New Roman" pitchFamily="18" charset="0"/>
              </a:rPr>
              <a:t>4. Благодарить.</a:t>
            </a:r>
          </a:p>
          <a:p>
            <a:pPr algn="l"/>
            <a:r>
              <a:rPr lang="ru-RU" b="1" dirty="0" smtClean="0">
                <a:solidFill>
                  <a:schemeClr val="tx1"/>
                </a:solidFill>
                <a:latin typeface="Times New Roman" pitchFamily="18" charset="0"/>
                <a:cs typeface="Times New Roman" pitchFamily="18" charset="0"/>
              </a:rPr>
              <a:t>6. Объяснять.</a:t>
            </a:r>
          </a:p>
          <a:p>
            <a:pPr algn="l"/>
            <a:r>
              <a:rPr lang="ru-RU" b="1" dirty="0" smtClean="0">
                <a:solidFill>
                  <a:schemeClr val="tx1"/>
                </a:solidFill>
                <a:latin typeface="Times New Roman" pitchFamily="18" charset="0"/>
                <a:cs typeface="Times New Roman" pitchFamily="18" charset="0"/>
              </a:rPr>
              <a:t>7. Спрашивать</a:t>
            </a:r>
            <a:r>
              <a:rPr lang="ru-RU" dirty="0" smtClean="0"/>
              <a:t>.</a:t>
            </a:r>
          </a:p>
          <a:p>
            <a:endParaRPr lang="ru-RU" dirty="0"/>
          </a:p>
        </p:txBody>
      </p:sp>
      <p:sp>
        <p:nvSpPr>
          <p:cNvPr id="4" name="TextBox 3"/>
          <p:cNvSpPr txBox="1"/>
          <p:nvPr/>
        </p:nvSpPr>
        <p:spPr>
          <a:xfrm>
            <a:off x="2411760" y="1340768"/>
            <a:ext cx="4176464" cy="523220"/>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Критерий 1 </a:t>
            </a:r>
            <a:endParaRPr lang="ru-RU" sz="2800" b="1" dirty="0">
              <a:latin typeface="Times New Roman" pitchFamily="18" charset="0"/>
              <a:cs typeface="Times New Roman" pitchFamily="18" charset="0"/>
            </a:endParaRPr>
          </a:p>
        </p:txBody>
      </p:sp>
      <p:sp>
        <p:nvSpPr>
          <p:cNvPr id="5" name="Заголовок 1"/>
          <p:cNvSpPr txBox="1">
            <a:spLocks/>
          </p:cNvSpPr>
          <p:nvPr/>
        </p:nvSpPr>
        <p:spPr>
          <a:xfrm>
            <a:off x="395536" y="332656"/>
            <a:ext cx="2775252" cy="612793"/>
          </a:xfrm>
          <a:prstGeom prst="rect">
            <a:avLst/>
          </a:prstGeom>
        </p:spPr>
        <p:txBody>
          <a:bodyPr vert="horz" lIns="91440" tIns="45720" rIns="91440" bIns="45720" rtlCol="0" anchor="ctr">
            <a:normAutofit fontScale="92500" lnSpcReduction="10000"/>
          </a:bodyPr>
          <a:lstStyle/>
          <a:p>
            <a:pPr lvl="0" algn="ctr">
              <a:spcBef>
                <a:spcPct val="0"/>
              </a:spcBef>
              <a:defRPr/>
            </a:pPr>
            <a:r>
              <a:rPr lang="ru-RU" sz="2000" b="1" dirty="0" smtClean="0">
                <a:solidFill>
                  <a:srgbClr val="C00000"/>
                </a:solidFill>
                <a:latin typeface="Times New Roman" pitchFamily="18" charset="0"/>
                <a:cs typeface="Times New Roman" pitchFamily="18" charset="0"/>
              </a:rPr>
              <a:t>Конкурсное испытание «Диалог с родителями»</a:t>
            </a:r>
            <a:endParaRPr kumimoji="0" lang="ru-RU" sz="1800" b="1"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pic>
        <p:nvPicPr>
          <p:cNvPr id="6" name="Picture 2" descr="E:\Ассоциация\16.12 фото.jpg"/>
          <p:cNvPicPr>
            <a:picLocks noChangeAspect="1" noChangeArrowheads="1"/>
          </p:cNvPicPr>
          <p:nvPr/>
        </p:nvPicPr>
        <p:blipFill>
          <a:blip r:embed="rId2" cstate="print"/>
          <a:srcRect/>
          <a:stretch>
            <a:fillRect/>
          </a:stretch>
        </p:blipFill>
        <p:spPr bwMode="auto">
          <a:xfrm>
            <a:off x="6516216" y="0"/>
            <a:ext cx="2051720" cy="134076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200" dirty="0" smtClean="0"/>
              <a:t> </a:t>
            </a:r>
            <a:r>
              <a:rPr lang="ru-RU" sz="2400" b="1" dirty="0" smtClean="0">
                <a:solidFill>
                  <a:srgbClr val="C00000"/>
                </a:solidFill>
                <a:latin typeface="Times New Roman" pitchFamily="18" charset="0"/>
                <a:cs typeface="Times New Roman" pitchFamily="18" charset="0"/>
              </a:rPr>
              <a:t>создание и поддержка атмосферы конструктивного общения, организация взаимодействия взрослых между собой, вовлечение каждого </a:t>
            </a:r>
            <a:br>
              <a:rPr lang="ru-RU" sz="2400" b="1" dirty="0" smtClean="0">
                <a:solidFill>
                  <a:srgbClr val="C00000"/>
                </a:solidFill>
                <a:latin typeface="Times New Roman" pitchFamily="18" charset="0"/>
                <a:cs typeface="Times New Roman" pitchFamily="18" charset="0"/>
              </a:rPr>
            </a:br>
            <a:r>
              <a:rPr lang="ru-RU" sz="2400" b="1" dirty="0" smtClean="0">
                <a:solidFill>
                  <a:srgbClr val="C00000"/>
                </a:solidFill>
                <a:latin typeface="Times New Roman" pitchFamily="18" charset="0"/>
                <a:cs typeface="Times New Roman" pitchFamily="18" charset="0"/>
              </a:rPr>
              <a:t>в деятельность</a:t>
            </a:r>
            <a:endParaRPr lang="ru-RU" sz="28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27584" y="3886200"/>
            <a:ext cx="7344816" cy="1752600"/>
          </a:xfrm>
        </p:spPr>
        <p:txBody>
          <a:bodyPr>
            <a:normAutofit fontScale="47500" lnSpcReduction="20000"/>
          </a:bodyPr>
          <a:lstStyle/>
          <a:p>
            <a:r>
              <a:rPr lang="ru-RU" dirty="0" smtClean="0"/>
              <a:t>.</a:t>
            </a:r>
          </a:p>
          <a:p>
            <a:pPr algn="r"/>
            <a:r>
              <a:rPr lang="ru-RU" dirty="0" smtClean="0">
                <a:solidFill>
                  <a:schemeClr val="tx1"/>
                </a:solidFill>
                <a:latin typeface="Times New Roman" pitchFamily="18" charset="0"/>
                <a:cs typeface="Times New Roman" pitchFamily="18" charset="0"/>
              </a:rPr>
              <a:t>в ходе проведения  мероприятия необходимо стремиться к тому, чтобы родители были  активными участниками.</a:t>
            </a:r>
          </a:p>
          <a:p>
            <a:pPr algn="r"/>
            <a:r>
              <a:rPr lang="ru-RU" dirty="0" smtClean="0"/>
              <a:t>.</a:t>
            </a:r>
            <a:r>
              <a:rPr lang="ru-RU" dirty="0" smtClean="0">
                <a:solidFill>
                  <a:schemeClr val="tx1"/>
                </a:solidFill>
                <a:latin typeface="Times New Roman" pitchFamily="18" charset="0"/>
                <a:cs typeface="Times New Roman" pitchFamily="18" charset="0"/>
              </a:rPr>
              <a:t>При организации родительского собрания и любой другой формы общения с</a:t>
            </a:r>
          </a:p>
          <a:p>
            <a:pPr algn="r"/>
            <a:r>
              <a:rPr lang="ru-RU" dirty="0" smtClean="0">
                <a:solidFill>
                  <a:schemeClr val="tx1"/>
                </a:solidFill>
                <a:latin typeface="Times New Roman" pitchFamily="18" charset="0"/>
                <a:cs typeface="Times New Roman" pitchFamily="18" charset="0"/>
              </a:rPr>
              <a:t>родителями следует опираться на следующие принципы:</a:t>
            </a:r>
          </a:p>
          <a:p>
            <a:pPr algn="r"/>
            <a:r>
              <a:rPr lang="ru-RU" dirty="0" smtClean="0">
                <a:solidFill>
                  <a:schemeClr val="tx1"/>
                </a:solidFill>
                <a:latin typeface="Times New Roman" pitchFamily="18" charset="0"/>
                <a:cs typeface="Times New Roman" pitchFamily="18" charset="0"/>
                <a:sym typeface="Symbol"/>
              </a:rPr>
              <a:t></a:t>
            </a:r>
            <a:r>
              <a:rPr lang="ru-RU" dirty="0" smtClean="0">
                <a:solidFill>
                  <a:schemeClr val="tx1"/>
                </a:solidFill>
                <a:latin typeface="Times New Roman" pitchFamily="18" charset="0"/>
                <a:cs typeface="Times New Roman" pitchFamily="18" charset="0"/>
              </a:rPr>
              <a:t>Отсутствие критики всех участников образовательных отношений;</a:t>
            </a:r>
          </a:p>
          <a:p>
            <a:pPr algn="r"/>
            <a:r>
              <a:rPr lang="ru-RU" dirty="0" smtClean="0">
                <a:solidFill>
                  <a:schemeClr val="tx1"/>
                </a:solidFill>
                <a:latin typeface="Times New Roman" pitchFamily="18" charset="0"/>
                <a:cs typeface="Times New Roman" pitchFamily="18" charset="0"/>
                <a:sym typeface="Symbol"/>
              </a:rPr>
              <a:t></a:t>
            </a:r>
            <a:r>
              <a:rPr lang="ru-RU" dirty="0" smtClean="0">
                <a:solidFill>
                  <a:schemeClr val="tx1"/>
                </a:solidFill>
                <a:latin typeface="Times New Roman" pitchFamily="18" charset="0"/>
                <a:cs typeface="Times New Roman" pitchFamily="18" charset="0"/>
              </a:rPr>
              <a:t>Создание условий для высказывания собственного мнения, позиций</a:t>
            </a:r>
            <a:endParaRPr lang="ru-RU" dirty="0">
              <a:solidFill>
                <a:schemeClr val="tx1"/>
              </a:solidFill>
              <a:latin typeface="Times New Roman" pitchFamily="18" charset="0"/>
              <a:cs typeface="Times New Roman" pitchFamily="18" charset="0"/>
            </a:endParaRPr>
          </a:p>
        </p:txBody>
      </p:sp>
      <p:sp>
        <p:nvSpPr>
          <p:cNvPr id="4" name="TextBox 3"/>
          <p:cNvSpPr txBox="1"/>
          <p:nvPr/>
        </p:nvSpPr>
        <p:spPr>
          <a:xfrm>
            <a:off x="2411760" y="1340768"/>
            <a:ext cx="4176464" cy="523220"/>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Критерий 2 </a:t>
            </a:r>
            <a:endParaRPr lang="ru-RU" sz="2800" b="1" dirty="0">
              <a:latin typeface="Times New Roman" pitchFamily="18" charset="0"/>
              <a:cs typeface="Times New Roman" pitchFamily="18" charset="0"/>
            </a:endParaRPr>
          </a:p>
        </p:txBody>
      </p:sp>
      <p:sp>
        <p:nvSpPr>
          <p:cNvPr id="5" name="Заголовок 1"/>
          <p:cNvSpPr txBox="1">
            <a:spLocks/>
          </p:cNvSpPr>
          <p:nvPr/>
        </p:nvSpPr>
        <p:spPr>
          <a:xfrm>
            <a:off x="395536" y="332656"/>
            <a:ext cx="2775252" cy="612793"/>
          </a:xfrm>
          <a:prstGeom prst="rect">
            <a:avLst/>
          </a:prstGeom>
        </p:spPr>
        <p:txBody>
          <a:bodyPr vert="horz" lIns="91440" tIns="45720" rIns="91440" bIns="45720" rtlCol="0" anchor="ctr">
            <a:normAutofit fontScale="92500" lnSpcReduction="10000"/>
          </a:bodyPr>
          <a:lstStyle/>
          <a:p>
            <a:pPr lvl="0" algn="ctr">
              <a:spcBef>
                <a:spcPct val="0"/>
              </a:spcBef>
              <a:defRPr/>
            </a:pPr>
            <a:r>
              <a:rPr lang="ru-RU" sz="2000" b="1" dirty="0" smtClean="0">
                <a:solidFill>
                  <a:srgbClr val="C00000"/>
                </a:solidFill>
                <a:latin typeface="Times New Roman" pitchFamily="18" charset="0"/>
                <a:cs typeface="Times New Roman" pitchFamily="18" charset="0"/>
              </a:rPr>
              <a:t>Конкурсное испытание «Диалог с родителями»</a:t>
            </a:r>
            <a:endParaRPr kumimoji="0" lang="ru-RU" sz="1800" b="1"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pic>
        <p:nvPicPr>
          <p:cNvPr id="6" name="Picture 2" descr="E:\Ассоциация\16.12 фото.jpg"/>
          <p:cNvPicPr>
            <a:picLocks noChangeAspect="1" noChangeArrowheads="1"/>
          </p:cNvPicPr>
          <p:nvPr/>
        </p:nvPicPr>
        <p:blipFill>
          <a:blip r:embed="rId2" cstate="print"/>
          <a:srcRect/>
          <a:stretch>
            <a:fillRect/>
          </a:stretch>
        </p:blipFill>
        <p:spPr bwMode="auto">
          <a:xfrm>
            <a:off x="6516216" y="0"/>
            <a:ext cx="2051720" cy="1340768"/>
          </a:xfrm>
          <a:prstGeom prst="rect">
            <a:avLst/>
          </a:prstGeom>
          <a:noFill/>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200" dirty="0" smtClean="0"/>
              <a:t> </a:t>
            </a:r>
            <a:r>
              <a:rPr lang="ru-RU" sz="2800" b="1" dirty="0" smtClean="0">
                <a:solidFill>
                  <a:srgbClr val="C00000"/>
                </a:solidFill>
                <a:latin typeface="Times New Roman" pitchFamily="18" charset="0"/>
                <a:cs typeface="Times New Roman" pitchFamily="18" charset="0"/>
              </a:rPr>
              <a:t>умение использовать потенциал спонтанно возникающих ситуаций</a:t>
            </a:r>
            <a:endParaRPr lang="ru-RU" sz="28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27584" y="3886200"/>
            <a:ext cx="7344816" cy="1752600"/>
          </a:xfrm>
        </p:spPr>
        <p:txBody>
          <a:bodyPr>
            <a:normAutofit/>
          </a:bodyPr>
          <a:lstStyle/>
          <a:p>
            <a:pPr algn="r"/>
            <a:r>
              <a:rPr lang="ru-RU" sz="2000" dirty="0" smtClean="0">
                <a:solidFill>
                  <a:schemeClr val="tx1"/>
                </a:solidFill>
                <a:latin typeface="Times New Roman" pitchFamily="18" charset="0"/>
                <a:cs typeface="Times New Roman" pitchFamily="18" charset="0"/>
              </a:rPr>
              <a:t>обсудить то, что вскользь было упомянуто в разговоре</a:t>
            </a:r>
            <a:endParaRPr lang="ru-RU" sz="2000" dirty="0">
              <a:solidFill>
                <a:schemeClr val="tx1"/>
              </a:solidFill>
              <a:latin typeface="Times New Roman" pitchFamily="18" charset="0"/>
              <a:cs typeface="Times New Roman" pitchFamily="18" charset="0"/>
            </a:endParaRPr>
          </a:p>
        </p:txBody>
      </p:sp>
      <p:sp>
        <p:nvSpPr>
          <p:cNvPr id="4" name="TextBox 3"/>
          <p:cNvSpPr txBox="1"/>
          <p:nvPr/>
        </p:nvSpPr>
        <p:spPr>
          <a:xfrm>
            <a:off x="2411760" y="1340768"/>
            <a:ext cx="4176464" cy="523220"/>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Критерий 3 </a:t>
            </a:r>
            <a:endParaRPr lang="ru-RU" sz="2800" b="1" dirty="0">
              <a:latin typeface="Times New Roman" pitchFamily="18" charset="0"/>
              <a:cs typeface="Times New Roman" pitchFamily="18" charset="0"/>
            </a:endParaRPr>
          </a:p>
        </p:txBody>
      </p:sp>
      <p:sp>
        <p:nvSpPr>
          <p:cNvPr id="5" name="Заголовок 1"/>
          <p:cNvSpPr txBox="1">
            <a:spLocks/>
          </p:cNvSpPr>
          <p:nvPr/>
        </p:nvSpPr>
        <p:spPr>
          <a:xfrm>
            <a:off x="395536" y="332656"/>
            <a:ext cx="2775252" cy="612793"/>
          </a:xfrm>
          <a:prstGeom prst="rect">
            <a:avLst/>
          </a:prstGeom>
        </p:spPr>
        <p:txBody>
          <a:bodyPr vert="horz" lIns="91440" tIns="45720" rIns="91440" bIns="45720" rtlCol="0" anchor="ctr">
            <a:normAutofit fontScale="92500" lnSpcReduction="10000"/>
          </a:bodyPr>
          <a:lstStyle/>
          <a:p>
            <a:pPr lvl="0" algn="ctr">
              <a:spcBef>
                <a:spcPct val="0"/>
              </a:spcBef>
              <a:defRPr/>
            </a:pPr>
            <a:r>
              <a:rPr lang="ru-RU" sz="2000" b="1" dirty="0" smtClean="0">
                <a:solidFill>
                  <a:srgbClr val="C00000"/>
                </a:solidFill>
                <a:latin typeface="Times New Roman" pitchFamily="18" charset="0"/>
                <a:cs typeface="Times New Roman" pitchFamily="18" charset="0"/>
              </a:rPr>
              <a:t>Конкурсное испытание «Диалог с родителями»</a:t>
            </a:r>
            <a:endParaRPr kumimoji="0" lang="ru-RU" sz="1800" b="1"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pic>
        <p:nvPicPr>
          <p:cNvPr id="6" name="Picture 2" descr="E:\Ассоциация\16.12 фото.jpg"/>
          <p:cNvPicPr>
            <a:picLocks noChangeAspect="1" noChangeArrowheads="1"/>
          </p:cNvPicPr>
          <p:nvPr/>
        </p:nvPicPr>
        <p:blipFill>
          <a:blip r:embed="rId2" cstate="print"/>
          <a:srcRect/>
          <a:stretch>
            <a:fillRect/>
          </a:stretch>
        </p:blipFill>
        <p:spPr bwMode="auto">
          <a:xfrm>
            <a:off x="6516216" y="0"/>
            <a:ext cx="2051720" cy="1340768"/>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3200" dirty="0" smtClean="0"/>
              <a:t> </a:t>
            </a:r>
            <a:r>
              <a:rPr lang="ru-RU" sz="2800" b="1" dirty="0" smtClean="0">
                <a:solidFill>
                  <a:srgbClr val="C00000"/>
                </a:solidFill>
                <a:latin typeface="Times New Roman" pitchFamily="18" charset="0"/>
                <a:cs typeface="Times New Roman" pitchFamily="18" charset="0"/>
              </a:rPr>
              <a:t>организация рефлексии и подведение итогов обсуждения</a:t>
            </a:r>
            <a:endParaRPr lang="ru-RU" sz="28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27584" y="3886200"/>
            <a:ext cx="7344816" cy="1752600"/>
          </a:xfrm>
        </p:spPr>
        <p:txBody>
          <a:bodyPr>
            <a:normAutofit fontScale="47500" lnSpcReduction="20000"/>
          </a:bodyPr>
          <a:lstStyle/>
          <a:p>
            <a:pPr algn="l"/>
            <a:r>
              <a:rPr lang="ru-RU" sz="3000" dirty="0" smtClean="0">
                <a:solidFill>
                  <a:schemeClr val="tx1"/>
                </a:solidFill>
                <a:latin typeface="Times New Roman" pitchFamily="18" charset="0"/>
                <a:cs typeface="Times New Roman" pitchFamily="18" charset="0"/>
              </a:rPr>
              <a:t>Родительское собрание целесообразно завершить оценкой, которая показывает, оправдались ли ожидания его участников, что особенно было значимым для каждого из участников, какие выводы для себя сделали родители. На завершающем этапе родительского собрания важно выяснить, изменилось ли понимание рассматриваемого вопроса. Каждый из них должен решить для себя, что на собрании подкрепило его мнение, а что необходимо пересмотреть или изменить в себе. </a:t>
            </a:r>
            <a:br>
              <a:rPr lang="ru-RU" sz="3000" dirty="0" smtClean="0">
                <a:solidFill>
                  <a:schemeClr val="tx1"/>
                </a:solidFill>
                <a:latin typeface="Times New Roman" pitchFamily="18" charset="0"/>
                <a:cs typeface="Times New Roman" pitchFamily="18" charset="0"/>
              </a:rPr>
            </a:br>
            <a:endParaRPr lang="ru-RU" dirty="0">
              <a:solidFill>
                <a:schemeClr val="tx1"/>
              </a:solidFill>
              <a:latin typeface="Times New Roman" pitchFamily="18" charset="0"/>
              <a:cs typeface="Times New Roman" pitchFamily="18" charset="0"/>
            </a:endParaRPr>
          </a:p>
        </p:txBody>
      </p:sp>
      <p:sp>
        <p:nvSpPr>
          <p:cNvPr id="4" name="TextBox 3"/>
          <p:cNvSpPr txBox="1"/>
          <p:nvPr/>
        </p:nvSpPr>
        <p:spPr>
          <a:xfrm>
            <a:off x="2411760" y="1340768"/>
            <a:ext cx="4176464" cy="523220"/>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Критерий 4 </a:t>
            </a:r>
            <a:endParaRPr lang="ru-RU" sz="2800" b="1" dirty="0">
              <a:latin typeface="Times New Roman" pitchFamily="18" charset="0"/>
              <a:cs typeface="Times New Roman" pitchFamily="18" charset="0"/>
            </a:endParaRPr>
          </a:p>
        </p:txBody>
      </p:sp>
      <p:sp>
        <p:nvSpPr>
          <p:cNvPr id="5" name="Заголовок 1"/>
          <p:cNvSpPr txBox="1">
            <a:spLocks/>
          </p:cNvSpPr>
          <p:nvPr/>
        </p:nvSpPr>
        <p:spPr>
          <a:xfrm>
            <a:off x="395536" y="332656"/>
            <a:ext cx="2775252" cy="612793"/>
          </a:xfrm>
          <a:prstGeom prst="rect">
            <a:avLst/>
          </a:prstGeom>
        </p:spPr>
        <p:txBody>
          <a:bodyPr vert="horz" lIns="91440" tIns="45720" rIns="91440" bIns="45720" rtlCol="0" anchor="ctr">
            <a:normAutofit fontScale="92500" lnSpcReduction="10000"/>
          </a:bodyPr>
          <a:lstStyle/>
          <a:p>
            <a:pPr lvl="0" algn="ctr">
              <a:spcBef>
                <a:spcPct val="0"/>
              </a:spcBef>
              <a:defRPr/>
            </a:pPr>
            <a:r>
              <a:rPr lang="ru-RU" sz="2000" b="1" dirty="0" smtClean="0">
                <a:solidFill>
                  <a:srgbClr val="C00000"/>
                </a:solidFill>
                <a:latin typeface="Times New Roman" pitchFamily="18" charset="0"/>
                <a:cs typeface="Times New Roman" pitchFamily="18" charset="0"/>
              </a:rPr>
              <a:t>Конкурсное испытание «Диалог с родителями»</a:t>
            </a:r>
            <a:endParaRPr kumimoji="0" lang="ru-RU" sz="1800" b="1"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pic>
        <p:nvPicPr>
          <p:cNvPr id="6" name="Picture 2" descr="E:\Ассоциация\16.12 фото.jpg"/>
          <p:cNvPicPr>
            <a:picLocks noChangeAspect="1" noChangeArrowheads="1"/>
          </p:cNvPicPr>
          <p:nvPr/>
        </p:nvPicPr>
        <p:blipFill>
          <a:blip r:embed="rId2" cstate="print"/>
          <a:srcRect/>
          <a:stretch>
            <a:fillRect/>
          </a:stretch>
        </p:blipFill>
        <p:spPr bwMode="auto">
          <a:xfrm>
            <a:off x="6516216" y="0"/>
            <a:ext cx="2051720" cy="1340768"/>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Autofit/>
          </a:bodyPr>
          <a:lstStyle/>
          <a:p>
            <a:r>
              <a:rPr lang="ru-RU" sz="2400" b="1" dirty="0" smtClean="0">
                <a:solidFill>
                  <a:srgbClr val="C00000"/>
                </a:solidFill>
                <a:latin typeface="Times New Roman" pitchFamily="18" charset="0"/>
                <a:cs typeface="Times New Roman" pitchFamily="18" charset="0"/>
              </a:rPr>
              <a:t>общая культура (речь, манера поведения, внешний вид) и профессиональная эрудиция, способность к обобщению собственного опыта, способность к импровизации</a:t>
            </a:r>
            <a:endParaRPr lang="ru-RU" sz="2000" b="1" dirty="0">
              <a:solidFill>
                <a:srgbClr val="C0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a:xfrm>
            <a:off x="827584" y="3886200"/>
            <a:ext cx="7344816" cy="1752600"/>
          </a:xfrm>
        </p:spPr>
        <p:txBody>
          <a:bodyPr>
            <a:normAutofit/>
          </a:bodyPr>
          <a:lstStyle/>
          <a:p>
            <a:r>
              <a:rPr lang="ru-RU" sz="2000" dirty="0" smtClean="0">
                <a:solidFill>
                  <a:schemeClr val="tx1"/>
                </a:solidFill>
                <a:latin typeface="Times New Roman" pitchFamily="18" charset="0"/>
                <a:cs typeface="Times New Roman" pitchFamily="18" charset="0"/>
              </a:rPr>
              <a:t>По данным критерием подразумевается, что педагог владеет чистой, грамотной речью, внешний вид его отвечает эстетическим требованиям, манера поведения располагает родителей  к себе.</a:t>
            </a:r>
            <a:endParaRPr lang="ru-RU" sz="2000" dirty="0">
              <a:solidFill>
                <a:schemeClr val="tx1"/>
              </a:solidFill>
              <a:latin typeface="Times New Roman" pitchFamily="18" charset="0"/>
              <a:cs typeface="Times New Roman" pitchFamily="18" charset="0"/>
            </a:endParaRPr>
          </a:p>
        </p:txBody>
      </p:sp>
      <p:sp>
        <p:nvSpPr>
          <p:cNvPr id="4" name="TextBox 3"/>
          <p:cNvSpPr txBox="1"/>
          <p:nvPr/>
        </p:nvSpPr>
        <p:spPr>
          <a:xfrm>
            <a:off x="2411760" y="1340768"/>
            <a:ext cx="4176464" cy="523220"/>
          </a:xfrm>
          <a:prstGeom prst="rect">
            <a:avLst/>
          </a:prstGeom>
          <a:noFill/>
        </p:spPr>
        <p:txBody>
          <a:bodyPr wrap="square" rtlCol="0">
            <a:spAutoFit/>
          </a:bodyPr>
          <a:lstStyle/>
          <a:p>
            <a:pPr algn="ctr"/>
            <a:r>
              <a:rPr lang="ru-RU" sz="2800" b="1" dirty="0" smtClean="0">
                <a:latin typeface="Times New Roman" pitchFamily="18" charset="0"/>
                <a:cs typeface="Times New Roman" pitchFamily="18" charset="0"/>
              </a:rPr>
              <a:t>Критерий 5 </a:t>
            </a:r>
            <a:endParaRPr lang="ru-RU" sz="2800" b="1" dirty="0">
              <a:latin typeface="Times New Roman" pitchFamily="18" charset="0"/>
              <a:cs typeface="Times New Roman" pitchFamily="18" charset="0"/>
            </a:endParaRPr>
          </a:p>
        </p:txBody>
      </p:sp>
      <p:sp>
        <p:nvSpPr>
          <p:cNvPr id="5" name="Заголовок 1"/>
          <p:cNvSpPr txBox="1">
            <a:spLocks/>
          </p:cNvSpPr>
          <p:nvPr/>
        </p:nvSpPr>
        <p:spPr>
          <a:xfrm>
            <a:off x="395536" y="332656"/>
            <a:ext cx="2775252" cy="612793"/>
          </a:xfrm>
          <a:prstGeom prst="rect">
            <a:avLst/>
          </a:prstGeom>
        </p:spPr>
        <p:txBody>
          <a:bodyPr vert="horz" lIns="91440" tIns="45720" rIns="91440" bIns="45720" rtlCol="0" anchor="ctr">
            <a:normAutofit fontScale="92500" lnSpcReduction="10000"/>
          </a:bodyPr>
          <a:lstStyle/>
          <a:p>
            <a:pPr lvl="0" algn="ctr">
              <a:spcBef>
                <a:spcPct val="0"/>
              </a:spcBef>
              <a:defRPr/>
            </a:pPr>
            <a:r>
              <a:rPr lang="ru-RU" sz="2000" b="1" dirty="0" smtClean="0">
                <a:solidFill>
                  <a:srgbClr val="C00000"/>
                </a:solidFill>
                <a:latin typeface="Times New Roman" pitchFamily="18" charset="0"/>
                <a:cs typeface="Times New Roman" pitchFamily="18" charset="0"/>
              </a:rPr>
              <a:t>Конкурсное испытание «Диалог с родителями»</a:t>
            </a:r>
            <a:endParaRPr kumimoji="0" lang="ru-RU" sz="1800" b="1" i="0" u="none" strike="noStrike" kern="1200" cap="none" spc="0" normalizeH="0" baseline="0" noProof="0" dirty="0" smtClean="0">
              <a:ln>
                <a:noFill/>
              </a:ln>
              <a:solidFill>
                <a:srgbClr val="C00000"/>
              </a:solidFill>
              <a:effectLst/>
              <a:uLnTx/>
              <a:uFillTx/>
              <a:latin typeface="Times New Roman" pitchFamily="18" charset="0"/>
              <a:ea typeface="+mj-ea"/>
              <a:cs typeface="Times New Roman" pitchFamily="18" charset="0"/>
            </a:endParaRPr>
          </a:p>
        </p:txBody>
      </p:sp>
      <p:pic>
        <p:nvPicPr>
          <p:cNvPr id="6" name="Picture 2" descr="E:\Ассоциация\16.12 фото.jpg"/>
          <p:cNvPicPr>
            <a:picLocks noChangeAspect="1" noChangeArrowheads="1"/>
          </p:cNvPicPr>
          <p:nvPr/>
        </p:nvPicPr>
        <p:blipFill>
          <a:blip r:embed="rId2" cstate="print"/>
          <a:srcRect/>
          <a:stretch>
            <a:fillRect/>
          </a:stretch>
        </p:blipFill>
        <p:spPr bwMode="auto">
          <a:xfrm>
            <a:off x="6516216" y="0"/>
            <a:ext cx="2051720" cy="1340768"/>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b="1" dirty="0" smtClean="0">
                <a:solidFill>
                  <a:srgbClr val="FF0000"/>
                </a:solidFill>
                <a:latin typeface="Times New Roman" pitchFamily="18" charset="0"/>
                <a:cs typeface="Times New Roman" pitchFamily="18" charset="0"/>
              </a:rPr>
              <a:t>Конкурсное испытание «Диалог с родителями»</a:t>
            </a:r>
            <a:endParaRPr lang="ru-RU" b="1" dirty="0">
              <a:solidFill>
                <a:srgbClr val="FF0000"/>
              </a:solidFill>
              <a:latin typeface="Times New Roman" pitchFamily="18" charset="0"/>
              <a:cs typeface="Times New Roman" pitchFamily="18" charset="0"/>
            </a:endParaRPr>
          </a:p>
        </p:txBody>
      </p:sp>
      <p:sp>
        <p:nvSpPr>
          <p:cNvPr id="3" name="Подзаголовок 2"/>
          <p:cNvSpPr>
            <a:spLocks noGrp="1"/>
          </p:cNvSpPr>
          <p:nvPr>
            <p:ph type="subTitle" idx="1"/>
          </p:nvPr>
        </p:nvSpPr>
        <p:spPr/>
        <p:txBody>
          <a:bodyPr>
            <a:normAutofit fontScale="77500" lnSpcReduction="20000"/>
          </a:bodyPr>
          <a:lstStyle/>
          <a:p>
            <a:r>
              <a:rPr lang="ru-RU" b="1" dirty="0" smtClean="0">
                <a:solidFill>
                  <a:schemeClr val="bg2">
                    <a:lumMod val="25000"/>
                  </a:schemeClr>
                </a:solidFill>
                <a:latin typeface="Times New Roman" pitchFamily="18" charset="0"/>
                <a:cs typeface="Times New Roman" pitchFamily="18" charset="0"/>
              </a:rPr>
              <a:t>конкурс профессионального мастерства </a:t>
            </a:r>
            <a:endParaRPr lang="ru-RU" dirty="0" smtClean="0">
              <a:solidFill>
                <a:schemeClr val="bg2">
                  <a:lumMod val="25000"/>
                </a:schemeClr>
              </a:solidFill>
              <a:latin typeface="Times New Roman" pitchFamily="18" charset="0"/>
              <a:cs typeface="Times New Roman" pitchFamily="18" charset="0"/>
            </a:endParaRPr>
          </a:p>
          <a:p>
            <a:r>
              <a:rPr lang="ru-RU" b="1" dirty="0" smtClean="0">
                <a:solidFill>
                  <a:schemeClr val="bg2">
                    <a:lumMod val="25000"/>
                  </a:schemeClr>
                </a:solidFill>
                <a:latin typeface="Times New Roman" pitchFamily="18" charset="0"/>
                <a:cs typeface="Times New Roman" pitchFamily="18" charset="0"/>
              </a:rPr>
              <a:t>      среди классных руководителей «Искусство воспитания» </a:t>
            </a:r>
          </a:p>
          <a:p>
            <a:r>
              <a:rPr lang="ru-RU" b="1" dirty="0" smtClean="0">
                <a:solidFill>
                  <a:schemeClr val="bg2">
                    <a:lumMod val="25000"/>
                  </a:schemeClr>
                </a:solidFill>
                <a:latin typeface="Times New Roman" pitchFamily="18" charset="0"/>
                <a:cs typeface="Times New Roman" pitchFamily="18" charset="0"/>
              </a:rPr>
              <a:t>2021</a:t>
            </a:r>
            <a:endParaRPr lang="ru-RU" dirty="0">
              <a:solidFill>
                <a:schemeClr val="bg2">
                  <a:lumMod val="25000"/>
                </a:schemeClr>
              </a:solidFill>
              <a:latin typeface="Times New Roman" pitchFamily="18" charset="0"/>
              <a:cs typeface="Times New Roman" pitchFamily="18" charset="0"/>
            </a:endParaRPr>
          </a:p>
        </p:txBody>
      </p:sp>
      <p:pic>
        <p:nvPicPr>
          <p:cNvPr id="1026" name="Picture 2" descr="E:\Ассоциация\16.12 фото.jpg"/>
          <p:cNvPicPr>
            <a:picLocks noChangeAspect="1" noChangeArrowheads="1"/>
          </p:cNvPicPr>
          <p:nvPr/>
        </p:nvPicPr>
        <p:blipFill>
          <a:blip r:embed="rId2" cstate="print"/>
          <a:srcRect/>
          <a:stretch>
            <a:fillRect/>
          </a:stretch>
        </p:blipFill>
        <p:spPr bwMode="auto">
          <a:xfrm>
            <a:off x="7092280" y="0"/>
            <a:ext cx="2051720" cy="1340768"/>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Специальное оформление">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104</TotalTime>
  <Words>410</Words>
  <Application>Microsoft Office PowerPoint</Application>
  <PresentationFormat>Экран (4:3)</PresentationFormat>
  <Paragraphs>55</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Специальное оформление</vt:lpstr>
      <vt:lpstr>Конкурсное испытание «Диалог с родителями»</vt:lpstr>
      <vt:lpstr>Цель: демонстрация профессионального мастерства в области применения профессиональной компетенции выстраивания отношений  с родительской общественностью.   </vt:lpstr>
      <vt:lpstr>Конкурсное испытание  «Диалог с родителями</vt:lpstr>
      <vt:lpstr> использование оригинальных, эффективных способов установления эмоционального контакта со взрослыми</vt:lpstr>
      <vt:lpstr> создание и поддержка атмосферы конструктивного общения, организация взаимодействия взрослых между собой, вовлечение каждого  в деятельность</vt:lpstr>
      <vt:lpstr> умение использовать потенциал спонтанно возникающих ситуаций</vt:lpstr>
      <vt:lpstr> организация рефлексии и подведение итогов обсуждения</vt:lpstr>
      <vt:lpstr>общая культура (речь, манера поведения, внешний вид) и профессиональная эрудиция, способность к обобщению собственного опыта, способность к импровизации</vt:lpstr>
      <vt:lpstr>Конкурсное испытание «Диалог с родителями»</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Логотип</dc:title>
  <dc:creator>Admin</dc:creator>
  <cp:lastModifiedBy>Надежда</cp:lastModifiedBy>
  <cp:revision>13</cp:revision>
  <dcterms:created xsi:type="dcterms:W3CDTF">2011-12-13T19:04:59Z</dcterms:created>
  <dcterms:modified xsi:type="dcterms:W3CDTF">2021-03-16T11:40:31Z</dcterms:modified>
</cp:coreProperties>
</file>