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63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B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C8BE22-C58F-4925-A40A-B60468B17862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7F269E-D4ED-4B6F-B5FB-8842720D5F76}">
      <dgm:prSet phldrT="[Текст]"/>
      <dgm:spPr/>
      <dgm:t>
        <a:bodyPr/>
        <a:lstStyle/>
        <a:p>
          <a:r>
            <a:rPr lang="ru-RU" dirty="0" smtClean="0"/>
            <a:t>1</a:t>
          </a:r>
          <a:endParaRPr lang="ru-RU" dirty="0"/>
        </a:p>
      </dgm:t>
    </dgm:pt>
    <dgm:pt modelId="{AE4CC36C-31E3-4724-B0A3-25CB27152D5B}" type="parTrans" cxnId="{6C14D26D-84CF-4563-8783-65222EFD5915}">
      <dgm:prSet/>
      <dgm:spPr/>
      <dgm:t>
        <a:bodyPr/>
        <a:lstStyle/>
        <a:p>
          <a:endParaRPr lang="ru-RU"/>
        </a:p>
      </dgm:t>
    </dgm:pt>
    <dgm:pt modelId="{677EDD51-3B08-45CF-B71F-7FCA702212FF}" type="sibTrans" cxnId="{6C14D26D-84CF-4563-8783-65222EFD5915}">
      <dgm:prSet/>
      <dgm:spPr/>
      <dgm:t>
        <a:bodyPr/>
        <a:lstStyle/>
        <a:p>
          <a:endParaRPr lang="ru-RU"/>
        </a:p>
      </dgm:t>
    </dgm:pt>
    <dgm:pt modelId="{EF013D89-8C20-47DD-B117-FC8F1D4D1CC5}">
      <dgm:prSet phldrT="[Текст]" custT="1"/>
      <dgm:spPr/>
      <dgm:t>
        <a:bodyPr/>
        <a:lstStyle/>
        <a:p>
          <a:r>
            <a:rPr lang="ru-RU" sz="2700" dirty="0" smtClean="0">
              <a:latin typeface="Arial" panose="020B0604020202020204" pitchFamily="34" charset="0"/>
              <a:cs typeface="Arial" panose="020B0604020202020204" pitchFamily="34" charset="0"/>
            </a:rPr>
            <a:t>приобретение школьником социальных знаний, первичного понимания социальной реальности и повседневной жизни </a:t>
          </a:r>
          <a:endParaRPr lang="ru-RU" sz="27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0D9CBB6-30EA-41BE-A269-88C87B9DE75F}" type="parTrans" cxnId="{F22DFAFD-8C61-4A1F-B9E2-8978F52ADA9A}">
      <dgm:prSet/>
      <dgm:spPr/>
      <dgm:t>
        <a:bodyPr/>
        <a:lstStyle/>
        <a:p>
          <a:endParaRPr lang="ru-RU"/>
        </a:p>
      </dgm:t>
    </dgm:pt>
    <dgm:pt modelId="{98034877-A210-48FF-B04A-1ECE5C3A92D7}" type="sibTrans" cxnId="{F22DFAFD-8C61-4A1F-B9E2-8978F52ADA9A}">
      <dgm:prSet/>
      <dgm:spPr/>
      <dgm:t>
        <a:bodyPr/>
        <a:lstStyle/>
        <a:p>
          <a:endParaRPr lang="ru-RU"/>
        </a:p>
      </dgm:t>
    </dgm:pt>
    <dgm:pt modelId="{A841A128-C52D-48D9-AD3D-B439F17742DD}">
      <dgm:prSet phldrT="[Текст]"/>
      <dgm:spPr/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7A861BD7-723A-4EF0-B554-A95CBE2EFB59}" type="parTrans" cxnId="{B8E2E603-2D73-4F75-A18A-A5B441CC1D23}">
      <dgm:prSet/>
      <dgm:spPr/>
      <dgm:t>
        <a:bodyPr/>
        <a:lstStyle/>
        <a:p>
          <a:endParaRPr lang="ru-RU"/>
        </a:p>
      </dgm:t>
    </dgm:pt>
    <dgm:pt modelId="{72B542D6-40B3-483D-AEAD-3FDBAD1B0610}" type="sibTrans" cxnId="{B8E2E603-2D73-4F75-A18A-A5B441CC1D23}">
      <dgm:prSet/>
      <dgm:spPr/>
      <dgm:t>
        <a:bodyPr/>
        <a:lstStyle/>
        <a:p>
          <a:endParaRPr lang="ru-RU"/>
        </a:p>
      </dgm:t>
    </dgm:pt>
    <dgm:pt modelId="{7628E44B-FC8D-4AB9-8D23-16EF765B6255}">
      <dgm:prSet phldrT="[Текст]" custT="1"/>
      <dgm:spPr/>
      <dgm:t>
        <a:bodyPr/>
        <a:lstStyle/>
        <a:p>
          <a:pPr algn="just"/>
          <a:r>
            <a:rPr lang="ru-RU" sz="2700" dirty="0" smtClean="0">
              <a:latin typeface="Arial" panose="020B0604020202020204" pitchFamily="34" charset="0"/>
              <a:cs typeface="Arial" panose="020B0604020202020204" pitchFamily="34" charset="0"/>
            </a:rPr>
            <a:t>получение школьником опыта переживания и позитивного отношения к базовым ценностям общества, ценностного отношения к социальной реальности в целом</a:t>
          </a:r>
          <a:endParaRPr lang="ru-RU" sz="27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1693A8F-5E9F-49B7-B4F8-BC5377037679}" type="parTrans" cxnId="{36E8C667-A747-4616-A06F-7AF405B1DD45}">
      <dgm:prSet/>
      <dgm:spPr/>
      <dgm:t>
        <a:bodyPr/>
        <a:lstStyle/>
        <a:p>
          <a:endParaRPr lang="ru-RU"/>
        </a:p>
      </dgm:t>
    </dgm:pt>
    <dgm:pt modelId="{196CCE29-3323-4CEC-9112-680E056B40FA}" type="sibTrans" cxnId="{36E8C667-A747-4616-A06F-7AF405B1DD45}">
      <dgm:prSet/>
      <dgm:spPr/>
      <dgm:t>
        <a:bodyPr/>
        <a:lstStyle/>
        <a:p>
          <a:endParaRPr lang="ru-RU"/>
        </a:p>
      </dgm:t>
    </dgm:pt>
    <dgm:pt modelId="{C5AC2CAF-1AD3-4301-BF7E-49DE3A1110F6}">
      <dgm:prSet phldrT="[Текст]"/>
      <dgm:spPr/>
      <dgm:t>
        <a:bodyPr/>
        <a:lstStyle/>
        <a:p>
          <a:r>
            <a:rPr lang="ru-RU" dirty="0" smtClean="0"/>
            <a:t>3</a:t>
          </a:r>
          <a:endParaRPr lang="ru-RU" dirty="0"/>
        </a:p>
      </dgm:t>
    </dgm:pt>
    <dgm:pt modelId="{A69BB7C4-F9F6-4EB0-99E3-BFF3F2299DDF}" type="parTrans" cxnId="{CC53BE98-393B-4E4D-9E7F-03A38EEDD1D9}">
      <dgm:prSet/>
      <dgm:spPr/>
      <dgm:t>
        <a:bodyPr/>
        <a:lstStyle/>
        <a:p>
          <a:endParaRPr lang="ru-RU"/>
        </a:p>
      </dgm:t>
    </dgm:pt>
    <dgm:pt modelId="{0A75557F-0F91-4316-9C9F-80FC2673BDEC}" type="sibTrans" cxnId="{CC53BE98-393B-4E4D-9E7F-03A38EEDD1D9}">
      <dgm:prSet/>
      <dgm:spPr/>
      <dgm:t>
        <a:bodyPr/>
        <a:lstStyle/>
        <a:p>
          <a:endParaRPr lang="ru-RU"/>
        </a:p>
      </dgm:t>
    </dgm:pt>
    <dgm:pt modelId="{B2C929DC-C84F-4ADA-99E3-A3684FB92499}">
      <dgm:prSet phldrT="[Текст]" custT="1"/>
      <dgm:spPr/>
      <dgm:t>
        <a:bodyPr/>
        <a:lstStyle/>
        <a:p>
          <a:pPr algn="just"/>
          <a:r>
            <a:rPr lang="ru-RU" sz="2700" dirty="0" smtClean="0">
              <a:latin typeface="Arial" panose="020B0604020202020204" pitchFamily="34" charset="0"/>
              <a:cs typeface="Arial" panose="020B0604020202020204" pitchFamily="34" charset="0"/>
            </a:rPr>
            <a:t>получение школьником опыта самостоятельного общественного действия</a:t>
          </a:r>
          <a:endParaRPr lang="ru-RU" sz="27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8E4F6A2-FC93-4AA1-BDB7-A26BE1400E87}" type="parTrans" cxnId="{3B8A1D4C-DBDA-42D7-A158-4D201ED627BC}">
      <dgm:prSet/>
      <dgm:spPr/>
      <dgm:t>
        <a:bodyPr/>
        <a:lstStyle/>
        <a:p>
          <a:endParaRPr lang="ru-RU"/>
        </a:p>
      </dgm:t>
    </dgm:pt>
    <dgm:pt modelId="{048DB979-F059-4210-8B6E-3FE8B56BEA64}" type="sibTrans" cxnId="{3B8A1D4C-DBDA-42D7-A158-4D201ED627BC}">
      <dgm:prSet/>
      <dgm:spPr/>
      <dgm:t>
        <a:bodyPr/>
        <a:lstStyle/>
        <a:p>
          <a:endParaRPr lang="ru-RU"/>
        </a:p>
      </dgm:t>
    </dgm:pt>
    <dgm:pt modelId="{45BB893A-986B-41F6-816B-A0314EA9184D}" type="pres">
      <dgm:prSet presAssocID="{45C8BE22-C58F-4925-A40A-B60468B1786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DD9871F-7F1D-4C6C-A27A-C6F58A08DFE5}" type="pres">
      <dgm:prSet presAssocID="{677F269E-D4ED-4B6F-B5FB-8842720D5F76}" presName="composite" presStyleCnt="0"/>
      <dgm:spPr/>
    </dgm:pt>
    <dgm:pt modelId="{DD62BE4D-2EB7-4F77-A7C2-4007C1F81237}" type="pres">
      <dgm:prSet presAssocID="{677F269E-D4ED-4B6F-B5FB-8842720D5F76}" presName="parentText" presStyleLbl="alignNode1" presStyleIdx="0" presStyleCnt="3" custLinFactNeighborY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69FB74-FEBD-47AB-9B06-73EF14E05E00}" type="pres">
      <dgm:prSet presAssocID="{677F269E-D4ED-4B6F-B5FB-8842720D5F76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5254A1-B0CF-4808-9EF0-76795C9802C4}" type="pres">
      <dgm:prSet presAssocID="{677EDD51-3B08-45CF-B71F-7FCA702212FF}" presName="sp" presStyleCnt="0"/>
      <dgm:spPr/>
    </dgm:pt>
    <dgm:pt modelId="{C121F452-2071-42E0-B728-1D2EE07BF860}" type="pres">
      <dgm:prSet presAssocID="{A841A128-C52D-48D9-AD3D-B439F17742DD}" presName="composite" presStyleCnt="0"/>
      <dgm:spPr/>
    </dgm:pt>
    <dgm:pt modelId="{55A43366-FFC3-4087-841B-DF936D56B9D5}" type="pres">
      <dgm:prSet presAssocID="{A841A128-C52D-48D9-AD3D-B439F17742DD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2D59C3-17AC-40BA-9A86-3E7C545FE908}" type="pres">
      <dgm:prSet presAssocID="{A841A128-C52D-48D9-AD3D-B439F17742DD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E78E7E-066F-43FB-AFF2-9971BBA9D402}" type="pres">
      <dgm:prSet presAssocID="{72B542D6-40B3-483D-AEAD-3FDBAD1B0610}" presName="sp" presStyleCnt="0"/>
      <dgm:spPr/>
    </dgm:pt>
    <dgm:pt modelId="{499E4327-AF1F-4290-8569-18A5894D1118}" type="pres">
      <dgm:prSet presAssocID="{C5AC2CAF-1AD3-4301-BF7E-49DE3A1110F6}" presName="composite" presStyleCnt="0"/>
      <dgm:spPr/>
    </dgm:pt>
    <dgm:pt modelId="{ADED38C9-846C-4EA9-A04F-F8B12CBD0179}" type="pres">
      <dgm:prSet presAssocID="{C5AC2CAF-1AD3-4301-BF7E-49DE3A1110F6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7D329E-6066-4515-B836-1E040DFB7525}" type="pres">
      <dgm:prSet presAssocID="{C5AC2CAF-1AD3-4301-BF7E-49DE3A1110F6}" presName="descendantText" presStyleLbl="alignAcc1" presStyleIdx="2" presStyleCnt="3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3920E74-53A2-4177-9418-E2211A1618D2}" type="presOf" srcId="{C5AC2CAF-1AD3-4301-BF7E-49DE3A1110F6}" destId="{ADED38C9-846C-4EA9-A04F-F8B12CBD0179}" srcOrd="0" destOrd="0" presId="urn:microsoft.com/office/officeart/2005/8/layout/chevron2"/>
    <dgm:cxn modelId="{B8E2E603-2D73-4F75-A18A-A5B441CC1D23}" srcId="{45C8BE22-C58F-4925-A40A-B60468B17862}" destId="{A841A128-C52D-48D9-AD3D-B439F17742DD}" srcOrd="1" destOrd="0" parTransId="{7A861BD7-723A-4EF0-B554-A95CBE2EFB59}" sibTransId="{72B542D6-40B3-483D-AEAD-3FDBAD1B0610}"/>
    <dgm:cxn modelId="{4ECC116D-5B3D-46C4-BE76-D24340CDE87F}" type="presOf" srcId="{45C8BE22-C58F-4925-A40A-B60468B17862}" destId="{45BB893A-986B-41F6-816B-A0314EA9184D}" srcOrd="0" destOrd="0" presId="urn:microsoft.com/office/officeart/2005/8/layout/chevron2"/>
    <dgm:cxn modelId="{3B8A1D4C-DBDA-42D7-A158-4D201ED627BC}" srcId="{C5AC2CAF-1AD3-4301-BF7E-49DE3A1110F6}" destId="{B2C929DC-C84F-4ADA-99E3-A3684FB92499}" srcOrd="0" destOrd="0" parTransId="{C8E4F6A2-FC93-4AA1-BDB7-A26BE1400E87}" sibTransId="{048DB979-F059-4210-8B6E-3FE8B56BEA64}"/>
    <dgm:cxn modelId="{92F79FFD-719F-4E0B-8472-8926ACA36105}" type="presOf" srcId="{A841A128-C52D-48D9-AD3D-B439F17742DD}" destId="{55A43366-FFC3-4087-841B-DF936D56B9D5}" srcOrd="0" destOrd="0" presId="urn:microsoft.com/office/officeart/2005/8/layout/chevron2"/>
    <dgm:cxn modelId="{F22DFAFD-8C61-4A1F-B9E2-8978F52ADA9A}" srcId="{677F269E-D4ED-4B6F-B5FB-8842720D5F76}" destId="{EF013D89-8C20-47DD-B117-FC8F1D4D1CC5}" srcOrd="0" destOrd="0" parTransId="{30D9CBB6-30EA-41BE-A269-88C87B9DE75F}" sibTransId="{98034877-A210-48FF-B04A-1ECE5C3A92D7}"/>
    <dgm:cxn modelId="{87B4AF28-82DC-49B5-B07E-507D486E8E11}" type="presOf" srcId="{EF013D89-8C20-47DD-B117-FC8F1D4D1CC5}" destId="{CC69FB74-FEBD-47AB-9B06-73EF14E05E00}" srcOrd="0" destOrd="0" presId="urn:microsoft.com/office/officeart/2005/8/layout/chevron2"/>
    <dgm:cxn modelId="{CC53BE98-393B-4E4D-9E7F-03A38EEDD1D9}" srcId="{45C8BE22-C58F-4925-A40A-B60468B17862}" destId="{C5AC2CAF-1AD3-4301-BF7E-49DE3A1110F6}" srcOrd="2" destOrd="0" parTransId="{A69BB7C4-F9F6-4EB0-99E3-BFF3F2299DDF}" sibTransId="{0A75557F-0F91-4316-9C9F-80FC2673BDEC}"/>
    <dgm:cxn modelId="{6C14D26D-84CF-4563-8783-65222EFD5915}" srcId="{45C8BE22-C58F-4925-A40A-B60468B17862}" destId="{677F269E-D4ED-4B6F-B5FB-8842720D5F76}" srcOrd="0" destOrd="0" parTransId="{AE4CC36C-31E3-4724-B0A3-25CB27152D5B}" sibTransId="{677EDD51-3B08-45CF-B71F-7FCA702212FF}"/>
    <dgm:cxn modelId="{581801A1-5223-41DA-AAF4-04214ADBE9B4}" type="presOf" srcId="{B2C929DC-C84F-4ADA-99E3-A3684FB92499}" destId="{5B7D329E-6066-4515-B836-1E040DFB7525}" srcOrd="0" destOrd="0" presId="urn:microsoft.com/office/officeart/2005/8/layout/chevron2"/>
    <dgm:cxn modelId="{36E8C667-A747-4616-A06F-7AF405B1DD45}" srcId="{A841A128-C52D-48D9-AD3D-B439F17742DD}" destId="{7628E44B-FC8D-4AB9-8D23-16EF765B6255}" srcOrd="0" destOrd="0" parTransId="{31693A8F-5E9F-49B7-B4F8-BC5377037679}" sibTransId="{196CCE29-3323-4CEC-9112-680E056B40FA}"/>
    <dgm:cxn modelId="{4C216418-5DCD-45C8-95C3-7B437FDF5850}" type="presOf" srcId="{677F269E-D4ED-4B6F-B5FB-8842720D5F76}" destId="{DD62BE4D-2EB7-4F77-A7C2-4007C1F81237}" srcOrd="0" destOrd="0" presId="urn:microsoft.com/office/officeart/2005/8/layout/chevron2"/>
    <dgm:cxn modelId="{46B3A3A7-FF76-46E2-8649-D9B3D97CC81F}" type="presOf" srcId="{7628E44B-FC8D-4AB9-8D23-16EF765B6255}" destId="{0C2D59C3-17AC-40BA-9A86-3E7C545FE908}" srcOrd="0" destOrd="0" presId="urn:microsoft.com/office/officeart/2005/8/layout/chevron2"/>
    <dgm:cxn modelId="{4AA69BB9-6384-4E36-9D1B-784EE13F4139}" type="presParOf" srcId="{45BB893A-986B-41F6-816B-A0314EA9184D}" destId="{BDD9871F-7F1D-4C6C-A27A-C6F58A08DFE5}" srcOrd="0" destOrd="0" presId="urn:microsoft.com/office/officeart/2005/8/layout/chevron2"/>
    <dgm:cxn modelId="{B767B2F8-DE32-4F28-8182-D6E38184377A}" type="presParOf" srcId="{BDD9871F-7F1D-4C6C-A27A-C6F58A08DFE5}" destId="{DD62BE4D-2EB7-4F77-A7C2-4007C1F81237}" srcOrd="0" destOrd="0" presId="urn:microsoft.com/office/officeart/2005/8/layout/chevron2"/>
    <dgm:cxn modelId="{DD7E7E4D-5F70-408F-B680-44F74D5E2DBD}" type="presParOf" srcId="{BDD9871F-7F1D-4C6C-A27A-C6F58A08DFE5}" destId="{CC69FB74-FEBD-47AB-9B06-73EF14E05E00}" srcOrd="1" destOrd="0" presId="urn:microsoft.com/office/officeart/2005/8/layout/chevron2"/>
    <dgm:cxn modelId="{B39A92D5-8F57-47A3-8406-6DCAB6F8111F}" type="presParOf" srcId="{45BB893A-986B-41F6-816B-A0314EA9184D}" destId="{595254A1-B0CF-4808-9EF0-76795C9802C4}" srcOrd="1" destOrd="0" presId="urn:microsoft.com/office/officeart/2005/8/layout/chevron2"/>
    <dgm:cxn modelId="{6530BCC9-4283-47E2-A05B-F62467B6F8FF}" type="presParOf" srcId="{45BB893A-986B-41F6-816B-A0314EA9184D}" destId="{C121F452-2071-42E0-B728-1D2EE07BF860}" srcOrd="2" destOrd="0" presId="urn:microsoft.com/office/officeart/2005/8/layout/chevron2"/>
    <dgm:cxn modelId="{BA178A9F-B407-4F69-92C8-6CD51E6E9D5F}" type="presParOf" srcId="{C121F452-2071-42E0-B728-1D2EE07BF860}" destId="{55A43366-FFC3-4087-841B-DF936D56B9D5}" srcOrd="0" destOrd="0" presId="urn:microsoft.com/office/officeart/2005/8/layout/chevron2"/>
    <dgm:cxn modelId="{1650CCF6-5616-43E3-92F5-85A39DB038EC}" type="presParOf" srcId="{C121F452-2071-42E0-B728-1D2EE07BF860}" destId="{0C2D59C3-17AC-40BA-9A86-3E7C545FE908}" srcOrd="1" destOrd="0" presId="urn:microsoft.com/office/officeart/2005/8/layout/chevron2"/>
    <dgm:cxn modelId="{56E2B70B-8742-4438-BF58-CC565D8401EB}" type="presParOf" srcId="{45BB893A-986B-41F6-816B-A0314EA9184D}" destId="{77E78E7E-066F-43FB-AFF2-9971BBA9D402}" srcOrd="3" destOrd="0" presId="urn:microsoft.com/office/officeart/2005/8/layout/chevron2"/>
    <dgm:cxn modelId="{903D79D5-3258-4BF1-8583-6ACF23240665}" type="presParOf" srcId="{45BB893A-986B-41F6-816B-A0314EA9184D}" destId="{499E4327-AF1F-4290-8569-18A5894D1118}" srcOrd="4" destOrd="0" presId="urn:microsoft.com/office/officeart/2005/8/layout/chevron2"/>
    <dgm:cxn modelId="{6C2526DA-97D8-4739-A86B-A941F39066AF}" type="presParOf" srcId="{499E4327-AF1F-4290-8569-18A5894D1118}" destId="{ADED38C9-846C-4EA9-A04F-F8B12CBD0179}" srcOrd="0" destOrd="0" presId="urn:microsoft.com/office/officeart/2005/8/layout/chevron2"/>
    <dgm:cxn modelId="{A695BB77-6D36-4320-8B9A-5B46824ED906}" type="presParOf" srcId="{499E4327-AF1F-4290-8569-18A5894D1118}" destId="{5B7D329E-6066-4515-B836-1E040DFB752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62BE4D-2EB7-4F77-A7C2-4007C1F81237}">
      <dsp:nvSpPr>
        <dsp:cNvPr id="0" name=""/>
        <dsp:cNvSpPr/>
      </dsp:nvSpPr>
      <dsp:spPr>
        <a:xfrm rot="5400000">
          <a:off x="-241298" y="244406"/>
          <a:ext cx="1608657" cy="112606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1</a:t>
          </a:r>
          <a:endParaRPr lang="ru-RU" sz="3100" kern="1200" dirty="0"/>
        </a:p>
      </dsp:txBody>
      <dsp:txXfrm rot="-5400000">
        <a:off x="1" y="566137"/>
        <a:ext cx="1126060" cy="482597"/>
      </dsp:txXfrm>
    </dsp:sp>
    <dsp:sp modelId="{CC69FB74-FEBD-47AB-9B06-73EF14E05E00}">
      <dsp:nvSpPr>
        <dsp:cNvPr id="0" name=""/>
        <dsp:cNvSpPr/>
      </dsp:nvSpPr>
      <dsp:spPr>
        <a:xfrm rot="5400000">
          <a:off x="5803708" y="-4674540"/>
          <a:ext cx="1045627" cy="104009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7145" rIns="17145" bIns="1714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700" kern="1200" dirty="0" smtClean="0">
              <a:latin typeface="Arial" panose="020B0604020202020204" pitchFamily="34" charset="0"/>
              <a:cs typeface="Arial" panose="020B0604020202020204" pitchFamily="34" charset="0"/>
            </a:rPr>
            <a:t>приобретение школьником социальных знаний, первичного понимания социальной реальности и повседневной жизни </a:t>
          </a:r>
          <a:endParaRPr lang="ru-RU" sz="2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1126061" y="54150"/>
        <a:ext cx="10349880" cy="943541"/>
      </dsp:txXfrm>
    </dsp:sp>
    <dsp:sp modelId="{55A43366-FFC3-4087-841B-DF936D56B9D5}">
      <dsp:nvSpPr>
        <dsp:cNvPr id="0" name=""/>
        <dsp:cNvSpPr/>
      </dsp:nvSpPr>
      <dsp:spPr>
        <a:xfrm rot="5400000">
          <a:off x="-241298" y="1659174"/>
          <a:ext cx="1608657" cy="112606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2</a:t>
          </a:r>
          <a:endParaRPr lang="ru-RU" sz="3100" kern="1200" dirty="0"/>
        </a:p>
      </dsp:txBody>
      <dsp:txXfrm rot="-5400000">
        <a:off x="1" y="1980905"/>
        <a:ext cx="1126060" cy="482597"/>
      </dsp:txXfrm>
    </dsp:sp>
    <dsp:sp modelId="{0C2D59C3-17AC-40BA-9A86-3E7C545FE908}">
      <dsp:nvSpPr>
        <dsp:cNvPr id="0" name=""/>
        <dsp:cNvSpPr/>
      </dsp:nvSpPr>
      <dsp:spPr>
        <a:xfrm rot="5400000">
          <a:off x="5803708" y="-3259772"/>
          <a:ext cx="1045627" cy="104009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7145" rIns="17145" bIns="17145" numCol="1" spcCol="1270" anchor="ctr" anchorCtr="0">
          <a:noAutofit/>
        </a:bodyPr>
        <a:lstStyle/>
        <a:p>
          <a:pPr marL="228600" lvl="1" indent="-228600" algn="just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700" kern="1200" dirty="0" smtClean="0">
              <a:latin typeface="Arial" panose="020B0604020202020204" pitchFamily="34" charset="0"/>
              <a:cs typeface="Arial" panose="020B0604020202020204" pitchFamily="34" charset="0"/>
            </a:rPr>
            <a:t>получение школьником опыта переживания и позитивного отношения к базовым ценностям общества, ценностного отношения к социальной реальности в целом</a:t>
          </a:r>
          <a:endParaRPr lang="ru-RU" sz="2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1126061" y="1468918"/>
        <a:ext cx="10349880" cy="943541"/>
      </dsp:txXfrm>
    </dsp:sp>
    <dsp:sp modelId="{ADED38C9-846C-4EA9-A04F-F8B12CBD0179}">
      <dsp:nvSpPr>
        <dsp:cNvPr id="0" name=""/>
        <dsp:cNvSpPr/>
      </dsp:nvSpPr>
      <dsp:spPr>
        <a:xfrm rot="5400000">
          <a:off x="-241298" y="3073942"/>
          <a:ext cx="1608657" cy="112606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3</a:t>
          </a:r>
          <a:endParaRPr lang="ru-RU" sz="3100" kern="1200" dirty="0"/>
        </a:p>
      </dsp:txBody>
      <dsp:txXfrm rot="-5400000">
        <a:off x="1" y="3395673"/>
        <a:ext cx="1126060" cy="482597"/>
      </dsp:txXfrm>
    </dsp:sp>
    <dsp:sp modelId="{5B7D329E-6066-4515-B836-1E040DFB7525}">
      <dsp:nvSpPr>
        <dsp:cNvPr id="0" name=""/>
        <dsp:cNvSpPr/>
      </dsp:nvSpPr>
      <dsp:spPr>
        <a:xfrm rot="5400000">
          <a:off x="5803708" y="-1845004"/>
          <a:ext cx="1045627" cy="104009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7145" rIns="17145" bIns="17145" numCol="1" spcCol="1270" anchor="ctr" anchorCtr="0">
          <a:noAutofit/>
        </a:bodyPr>
        <a:lstStyle/>
        <a:p>
          <a:pPr marL="228600" lvl="1" indent="-228600" algn="just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700" kern="1200" dirty="0" smtClean="0">
              <a:latin typeface="Arial" panose="020B0604020202020204" pitchFamily="34" charset="0"/>
              <a:cs typeface="Arial" panose="020B0604020202020204" pitchFamily="34" charset="0"/>
            </a:rPr>
            <a:t>получение школьником опыта самостоятельного общественного действия</a:t>
          </a:r>
          <a:endParaRPr lang="ru-RU" sz="2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1126061" y="2883686"/>
        <a:ext cx="10349880" cy="9435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3/11/2021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1745" y="2438399"/>
            <a:ext cx="11517744" cy="2569307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ru-RU" sz="5400" dirty="0" smtClean="0">
                <a:latin typeface="Arial Rounded MT Bold" panose="020F0704030504030204" pitchFamily="34" charset="0"/>
              </a:rPr>
              <a:t>Конкурс классных руководителей</a:t>
            </a:r>
            <a:br>
              <a:rPr lang="ru-RU" sz="5400" dirty="0" smtClean="0">
                <a:latin typeface="Arial Rounded MT Bold" panose="020F0704030504030204" pitchFamily="34" charset="0"/>
              </a:rPr>
            </a:br>
            <a:r>
              <a:rPr lang="ru-RU" sz="8000" b="1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ИСКУССТВО ВОСПИТАНИЯ</a:t>
            </a:r>
            <a:r>
              <a:rPr lang="ru-RU" sz="80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/>
            </a:r>
            <a:br>
              <a:rPr lang="ru-RU" sz="80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</a:br>
            <a:r>
              <a:rPr lang="ru-RU" sz="2200" b="1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/>
            </a:r>
            <a:br>
              <a:rPr lang="ru-RU" sz="2200" b="1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</a:br>
            <a:r>
              <a:rPr lang="ru-RU" sz="5300" b="1" dirty="0" smtClean="0">
                <a:latin typeface="Arial Rounded MT Bold" panose="020F0704030504030204" pitchFamily="34" charset="0"/>
              </a:rPr>
              <a:t>Ростов-на-Дону</a:t>
            </a:r>
            <a:br>
              <a:rPr lang="ru-RU" sz="5300" b="1" dirty="0" smtClean="0">
                <a:latin typeface="Arial Rounded MT Bold" panose="020F0704030504030204" pitchFamily="34" charset="0"/>
              </a:rPr>
            </a:br>
            <a:r>
              <a:rPr lang="ru-RU" sz="5300" b="1" dirty="0" smtClean="0">
                <a:latin typeface="Arial Rounded MT Bold" panose="020F0704030504030204" pitchFamily="34" charset="0"/>
              </a:rPr>
              <a:t>2021</a:t>
            </a:r>
            <a:endParaRPr lang="ru-RU" sz="5300" b="1" dirty="0"/>
          </a:p>
        </p:txBody>
      </p:sp>
    </p:spTree>
    <p:extLst>
      <p:ext uri="{BB962C8B-B14F-4D97-AF65-F5344CB8AC3E}">
        <p14:creationId xmlns:p14="http://schemas.microsoft.com/office/powerpoint/2010/main" val="1597359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105236" y="83128"/>
            <a:ext cx="6086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конкурсное испытание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«ВНЕУРОЧНОЕ МЕРОПРИЯТИЕ»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0217" y="1674199"/>
            <a:ext cx="11526984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КРИТЕРИЙ1:</a:t>
            </a:r>
          </a:p>
          <a:p>
            <a:endParaRPr lang="ru-RU" sz="300" dirty="0" smtClean="0"/>
          </a:p>
          <a:p>
            <a:r>
              <a:rPr lang="ru-RU" sz="2400" dirty="0" smtClean="0"/>
              <a:t>целеполагание </a:t>
            </a:r>
            <a:r>
              <a:rPr lang="ru-RU" sz="2400" dirty="0"/>
              <a:t>в организации и проведении внеклассного </a:t>
            </a:r>
            <a:r>
              <a:rPr lang="ru-RU" sz="2400" dirty="0" smtClean="0"/>
              <a:t>мероприятия</a:t>
            </a: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163781" y="3059699"/>
            <a:ext cx="632691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Поставить педагогическую цель означает определить те изменения в личности обучающегося, которые хочет достичь </a:t>
            </a:r>
            <a:r>
              <a:rPr lang="ru-RU" sz="2000" dirty="0" smtClean="0"/>
              <a:t>педагог</a:t>
            </a:r>
            <a:endParaRPr lang="ru-RU" sz="2000" dirty="0"/>
          </a:p>
        </p:txBody>
      </p:sp>
      <p:pic>
        <p:nvPicPr>
          <p:cNvPr id="1028" name="Picture 4" descr="https://justclick.ru/constructor/users/zayza/636168-1200205750-0/sections/1046-sodierzhaniie-2-411-5-4/widgets/image-5ef201cf9fe186115600081b/preset_desktop_3d34a6a9-1edc-492d-95ca-89928750c53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8" y="2851198"/>
            <a:ext cx="1405370" cy="1605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https://justclick.ru/constructor/users/zayza/636168-1200205750-0/sections/1046-sodierzhaniie-2-411-5-4/widgets/image-5ef201cf9fe186115600081b/preset_desktop_3d34a6a9-1edc-492d-95ca-89928750c53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6254" y="4075362"/>
            <a:ext cx="1405370" cy="1605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3926895" y="4416514"/>
            <a:ext cx="55588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ВАЖНО! </a:t>
            </a:r>
            <a:r>
              <a:rPr lang="ru-RU" dirty="0" smtClean="0"/>
              <a:t>Педагогическую </a:t>
            </a:r>
            <a:r>
              <a:rPr lang="ru-RU" dirty="0" smtClean="0"/>
              <a:t>цель возможно достичь только в том случае, если она будет признана и принята обучающимися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37" b="23363"/>
          <a:stretch/>
        </p:blipFill>
        <p:spPr>
          <a:xfrm>
            <a:off x="6960716" y="5600811"/>
            <a:ext cx="5050057" cy="1219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722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105236" y="83128"/>
            <a:ext cx="6086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конкурсное испытание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«ВНЕУРОЧНОЕ МЕРОПРИЯТИЕ»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0217" y="1674199"/>
            <a:ext cx="11526984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КРИТЕРИЙ1:</a:t>
            </a:r>
          </a:p>
          <a:p>
            <a:endParaRPr lang="ru-RU" sz="300" dirty="0" smtClean="0"/>
          </a:p>
          <a:p>
            <a:r>
              <a:rPr lang="ru-RU" sz="2400" dirty="0" smtClean="0"/>
              <a:t>целеполагание </a:t>
            </a:r>
            <a:r>
              <a:rPr lang="ru-RU" sz="2400" dirty="0"/>
              <a:t>в организации и проведении внеклассного </a:t>
            </a:r>
            <a:r>
              <a:rPr lang="ru-RU" sz="2400" dirty="0" smtClean="0"/>
              <a:t>мероприятия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64145" y="2687782"/>
            <a:ext cx="8645237" cy="14593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СИСТЕМА ЦЕЛЕЙ ВНЕУРОЧНОЙ ДЕЯТЕЛЬНОСТИ </a:t>
            </a:r>
            <a:endParaRPr lang="ru-RU" sz="36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60217" y="4507346"/>
            <a:ext cx="5015347" cy="18010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/>
              <a:t>о</a:t>
            </a:r>
            <a:r>
              <a:rPr lang="ru-RU" sz="3600" dirty="0" smtClean="0"/>
              <a:t>бразовательные цели</a:t>
            </a:r>
            <a:endParaRPr lang="ru-RU" sz="36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6871854" y="4507346"/>
            <a:ext cx="5015347" cy="18010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/>
              <a:t>с</a:t>
            </a:r>
            <a:r>
              <a:rPr lang="ru-RU" sz="3600" dirty="0" smtClean="0"/>
              <a:t>оциально-педагогические цели</a:t>
            </a:r>
            <a:endParaRPr lang="ru-RU" sz="3600" dirty="0"/>
          </a:p>
        </p:txBody>
      </p:sp>
      <p:sp>
        <p:nvSpPr>
          <p:cNvPr id="5" name="Выгнутая вправо стрелка 4"/>
          <p:cNvSpPr/>
          <p:nvPr/>
        </p:nvSpPr>
        <p:spPr>
          <a:xfrm rot="17453117">
            <a:off x="10661099" y="2816228"/>
            <a:ext cx="1457417" cy="1364697"/>
          </a:xfrm>
          <a:prstGeom prst="curvedLeftArrow">
            <a:avLst>
              <a:gd name="adj1" fmla="val 21662"/>
              <a:gd name="adj2" fmla="val 70357"/>
              <a:gd name="adj3" fmla="val 678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Выгнутая вправо стрелка 18"/>
          <p:cNvSpPr/>
          <p:nvPr/>
        </p:nvSpPr>
        <p:spPr>
          <a:xfrm rot="4146883" flipH="1">
            <a:off x="55012" y="2816229"/>
            <a:ext cx="1457417" cy="1364697"/>
          </a:xfrm>
          <a:prstGeom prst="curvedLeftArrow">
            <a:avLst>
              <a:gd name="adj1" fmla="val 21662"/>
              <a:gd name="adj2" fmla="val 70357"/>
              <a:gd name="adj3" fmla="val 678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830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752" r="100000">
                        <a14:foregroundMark x1="42105" y1="17456" x2="46805" y2="32544"/>
                        <a14:foregroundMark x1="26504" y1="15828" x2="37782" y2="28698"/>
                        <a14:foregroundMark x1="55451" y1="44970" x2="49436" y2="39349"/>
                        <a14:foregroundMark x1="42105" y1="43935" x2="45113" y2="36982"/>
                        <a14:foregroundMark x1="73308" y1="52367" x2="68233" y2="47485"/>
                        <a14:foregroundMark x1="47744" y1="97189" x2="55263" y2="88018"/>
                        <a14:foregroundMark x1="34586" y1="94527" x2="46053" y2="8979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45212" y="127590"/>
            <a:ext cx="5067300" cy="64389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94166" y="1850641"/>
            <a:ext cx="721241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ВНЕУРОЧНОЕ МЕРОПРИЯТИЕ – </a:t>
            </a:r>
          </a:p>
          <a:p>
            <a:pPr algn="ctr"/>
            <a:r>
              <a:rPr lang="ru-RU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это школа </a:t>
            </a:r>
            <a:r>
              <a:rPr lang="ru-RU" sz="3200" dirty="0">
                <a:solidFill>
                  <a:srgbClr val="FF0000"/>
                </a:solidFill>
                <a:latin typeface="Arial Black" panose="020B0A04020102020204" pitchFamily="34" charset="0"/>
              </a:rPr>
              <a:t>после </a:t>
            </a:r>
            <a:r>
              <a:rPr lang="ru-RU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уроков!</a:t>
            </a:r>
          </a:p>
          <a:p>
            <a:pPr algn="ctr"/>
            <a:endParaRPr lang="ru-RU" sz="3200" dirty="0" smtClean="0">
              <a:latin typeface="Arial Black" panose="020B0A04020102020204" pitchFamily="34" charset="0"/>
            </a:endParaRPr>
          </a:p>
          <a:p>
            <a:pPr algn="ctr"/>
            <a:r>
              <a:rPr lang="ru-RU" sz="3200" dirty="0">
                <a:latin typeface="Arial Black" panose="020B0A04020102020204" pitchFamily="34" charset="0"/>
              </a:rPr>
              <a:t>Э</a:t>
            </a:r>
            <a:r>
              <a:rPr lang="ru-RU" sz="3200" dirty="0" smtClean="0">
                <a:latin typeface="Arial Black" panose="020B0A04020102020204" pitchFamily="34" charset="0"/>
              </a:rPr>
              <a:t>то </a:t>
            </a:r>
            <a:r>
              <a:rPr lang="ru-RU" sz="3200" dirty="0">
                <a:latin typeface="Arial Black" panose="020B0A04020102020204" pitchFamily="34" charset="0"/>
              </a:rPr>
              <a:t>мир творчества и раскрытия каждым ребёнком своих интересов, увлечений, своего внутреннего потенциала.</a:t>
            </a:r>
          </a:p>
        </p:txBody>
      </p:sp>
    </p:spTree>
    <p:extLst>
      <p:ext uri="{BB962C8B-B14F-4D97-AF65-F5344CB8AC3E}">
        <p14:creationId xmlns:p14="http://schemas.microsoft.com/office/powerpoint/2010/main" val="4212135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105236" y="83128"/>
            <a:ext cx="6086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конкурсное испытание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«ВНЕУРОЧНОЕ МЕРОПРИЯТИЕ»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1744" y="1429650"/>
            <a:ext cx="11526984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КРИТЕРИЙ2:</a:t>
            </a:r>
          </a:p>
          <a:p>
            <a:endParaRPr lang="ru-RU" sz="300" dirty="0" smtClean="0"/>
          </a:p>
          <a:p>
            <a:pPr algn="ctr"/>
            <a:r>
              <a:rPr lang="ru-RU" sz="2400" dirty="0"/>
              <a:t>актуальность и обоснованность выбранной </a:t>
            </a:r>
            <a:r>
              <a:rPr lang="ru-RU" sz="2400" dirty="0" smtClean="0"/>
              <a:t>темы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41744" y="2431173"/>
            <a:ext cx="11526984" cy="2469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/>
              <a:t>ПРИМЕРНЫЕ НАПРАВЛЕНИЯ</a:t>
            </a:r>
          </a:p>
          <a:p>
            <a:pPr algn="ctr"/>
            <a:endParaRPr lang="ru-RU" sz="1050" dirty="0" smtClean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2600" dirty="0" smtClean="0"/>
              <a:t>духовно-нравственное</a:t>
            </a:r>
          </a:p>
          <a:p>
            <a:endParaRPr lang="ru-RU" sz="1500" dirty="0" smtClean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2600" dirty="0"/>
              <a:t>о</a:t>
            </a:r>
            <a:r>
              <a:rPr lang="ru-RU" sz="2600" dirty="0" smtClean="0"/>
              <a:t>бщекультурное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ru-RU" sz="15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2600" dirty="0"/>
              <a:t>и</a:t>
            </a:r>
            <a:r>
              <a:rPr lang="ru-RU" sz="2600" dirty="0" smtClean="0"/>
              <a:t>нтеллектуальное</a:t>
            </a:r>
            <a:endParaRPr lang="ru-RU" sz="2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72140" y="5635255"/>
            <a:ext cx="114965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НЕОБХОДИМО УЧЕСТЬ ВОЗРАСТНЫЕ И ПСИХОЛОГИЧЕСКИЕ </a:t>
            </a:r>
            <a:r>
              <a:rPr lang="ru-RU" sz="2800" b="1" dirty="0" smtClean="0">
                <a:solidFill>
                  <a:srgbClr val="FF0000"/>
                </a:solidFill>
              </a:rPr>
              <a:t>ОСОБЕННОСТИ ШКОЛЬНИКА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663070" y="3129546"/>
            <a:ext cx="5205658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ru-RU" sz="2600" dirty="0">
                <a:solidFill>
                  <a:prstClr val="black"/>
                </a:solidFill>
              </a:rPr>
              <a:t>с</a:t>
            </a:r>
            <a:r>
              <a:rPr lang="ru-RU" sz="2600" dirty="0" smtClean="0">
                <a:solidFill>
                  <a:prstClr val="black"/>
                </a:solidFill>
              </a:rPr>
              <a:t>оциальное </a:t>
            </a:r>
          </a:p>
          <a:p>
            <a:pPr lvl="0"/>
            <a:r>
              <a:rPr lang="ru-RU" sz="2600" dirty="0" smtClean="0">
                <a:solidFill>
                  <a:prstClr val="black"/>
                </a:solidFill>
              </a:rPr>
              <a:t>(воспитание </a:t>
            </a:r>
            <a:r>
              <a:rPr lang="ru-RU" sz="2600" dirty="0">
                <a:solidFill>
                  <a:prstClr val="black"/>
                </a:solidFill>
              </a:rPr>
              <a:t>социальной ответственности и компетентности) </a:t>
            </a:r>
          </a:p>
        </p:txBody>
      </p:sp>
    </p:spTree>
    <p:extLst>
      <p:ext uri="{BB962C8B-B14F-4D97-AF65-F5344CB8AC3E}">
        <p14:creationId xmlns:p14="http://schemas.microsoft.com/office/powerpoint/2010/main" val="1950091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105236" y="83128"/>
            <a:ext cx="6086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конкурсное испытание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«ВНЕУРОЧНОЕ МЕРОПРИЯТИЕ»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1744" y="1429650"/>
            <a:ext cx="11526984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КРИТЕРИЙ 3</a:t>
            </a:r>
            <a:r>
              <a:rPr lang="ru-RU" sz="2000" b="1" dirty="0" smtClean="0">
                <a:solidFill>
                  <a:srgbClr val="0070C0"/>
                </a:solidFill>
              </a:rPr>
              <a:t>:</a:t>
            </a:r>
          </a:p>
          <a:p>
            <a:endParaRPr lang="ru-RU" sz="300" dirty="0" smtClean="0"/>
          </a:p>
          <a:p>
            <a:pPr algn="ctr"/>
            <a:r>
              <a:rPr lang="ru-RU" sz="2400" dirty="0"/>
              <a:t>творческий и инновационный подход к решению воспитательных </a:t>
            </a:r>
            <a:r>
              <a:rPr lang="ru-RU" sz="2400" dirty="0" smtClean="0"/>
              <a:t>задач</a:t>
            </a: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41744" y="2322785"/>
            <a:ext cx="11526984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КРИТЕРИЙ 4</a:t>
            </a:r>
            <a:r>
              <a:rPr lang="ru-RU" sz="2000" b="1" dirty="0" smtClean="0">
                <a:solidFill>
                  <a:srgbClr val="0070C0"/>
                </a:solidFill>
              </a:rPr>
              <a:t>:</a:t>
            </a:r>
          </a:p>
          <a:p>
            <a:endParaRPr lang="ru-RU" sz="300" dirty="0" smtClean="0"/>
          </a:p>
          <a:p>
            <a:pPr algn="ctr"/>
            <a:r>
              <a:rPr lang="ru-RU" sz="2400" dirty="0"/>
              <a:t>инновационная </a:t>
            </a:r>
            <a:r>
              <a:rPr lang="ru-RU" sz="2400" dirty="0" smtClean="0"/>
              <a:t>составляюща</a:t>
            </a:r>
            <a:r>
              <a:rPr lang="ru-RU" sz="2400" dirty="0"/>
              <a:t>я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035971" y="3573660"/>
            <a:ext cx="8946922" cy="1409242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      введённый </a:t>
            </a:r>
            <a:r>
              <a:rPr lang="ru-RU" sz="2000" dirty="0"/>
              <a:t>в употребление </a:t>
            </a:r>
            <a:r>
              <a:rPr lang="ru-RU" sz="2000" dirty="0" smtClean="0"/>
              <a:t>новый или </a:t>
            </a:r>
          </a:p>
          <a:p>
            <a:pPr algn="ctr"/>
            <a:r>
              <a:rPr lang="ru-RU" sz="2000" dirty="0"/>
              <a:t> </a:t>
            </a:r>
            <a:r>
              <a:rPr lang="ru-RU" sz="2000" dirty="0" smtClean="0"/>
              <a:t>     значительно </a:t>
            </a:r>
            <a:r>
              <a:rPr lang="ru-RU" sz="2000" dirty="0"/>
              <a:t>улучшенный продукт </a:t>
            </a:r>
            <a:r>
              <a:rPr lang="ru-RU" sz="2000" dirty="0" smtClean="0"/>
              <a:t>(услуга</a:t>
            </a:r>
            <a:r>
              <a:rPr lang="ru-RU" sz="2000" dirty="0"/>
              <a:t>) или процесс, </a:t>
            </a:r>
            <a:endParaRPr lang="ru-RU" sz="2000" dirty="0" smtClean="0"/>
          </a:p>
          <a:p>
            <a:pPr algn="ctr"/>
            <a:r>
              <a:rPr lang="ru-RU" sz="2000" dirty="0" smtClean="0"/>
              <a:t>      новый </a:t>
            </a:r>
            <a:r>
              <a:rPr lang="ru-RU" sz="2000" dirty="0"/>
              <a:t>организационный метод в деловой практике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11" name="Овал 10"/>
          <p:cNvSpPr/>
          <p:nvPr/>
        </p:nvSpPr>
        <p:spPr>
          <a:xfrm>
            <a:off x="416172" y="3215920"/>
            <a:ext cx="3613568" cy="2124723"/>
          </a:xfrm>
          <a:prstGeom prst="ellipse">
            <a:avLst/>
          </a:prstGeom>
          <a:solidFill>
            <a:srgbClr val="FF7B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инновация</a:t>
            </a:r>
            <a:endParaRPr lang="ru-RU" sz="32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41744" y="5340642"/>
            <a:ext cx="1156489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 smtClean="0"/>
              <a:t>	Инновационное </a:t>
            </a:r>
            <a:r>
              <a:rPr lang="ru-RU" sz="2200" dirty="0"/>
              <a:t>обучение - это обучение, стимулирующее инновационные изменения в существующей культуре и социальной среде, выступающее в качестве активного отклика на проявляющиеся проблемные ситуации как перед отдельным человеком, так и перед обществом.</a:t>
            </a:r>
          </a:p>
        </p:txBody>
      </p:sp>
    </p:spTree>
    <p:extLst>
      <p:ext uri="{BB962C8B-B14F-4D97-AF65-F5344CB8AC3E}">
        <p14:creationId xmlns:p14="http://schemas.microsoft.com/office/powerpoint/2010/main" val="4272059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752" r="100000">
                        <a14:foregroundMark x1="42105" y1="17456" x2="46805" y2="32544"/>
                        <a14:foregroundMark x1="26504" y1="15828" x2="37782" y2="28698"/>
                        <a14:foregroundMark x1="55451" y1="44970" x2="49436" y2="39349"/>
                        <a14:foregroundMark x1="42105" y1="43935" x2="45113" y2="36982"/>
                        <a14:foregroundMark x1="73308" y1="52367" x2="68233" y2="47485"/>
                        <a14:foregroundMark x1="47744" y1="97189" x2="55263" y2="88018"/>
                        <a14:foregroundMark x1="34586" y1="94527" x2="46053" y2="8979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02412" y="159487"/>
            <a:ext cx="5067300" cy="64389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1515" y="2594920"/>
            <a:ext cx="808429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NON NOVA SED NOVE!</a:t>
            </a:r>
          </a:p>
          <a:p>
            <a:pPr algn="ctr"/>
            <a:endParaRPr lang="ru-RU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3200" dirty="0">
                <a:latin typeface="Arial Black" panose="020B0A04020102020204" pitchFamily="34" charset="0"/>
              </a:rPr>
              <a:t>«Не новое, но по-новому!»</a:t>
            </a:r>
          </a:p>
        </p:txBody>
      </p:sp>
    </p:spTree>
    <p:extLst>
      <p:ext uri="{BB962C8B-B14F-4D97-AF65-F5344CB8AC3E}">
        <p14:creationId xmlns:p14="http://schemas.microsoft.com/office/powerpoint/2010/main" val="4150754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105236" y="83128"/>
            <a:ext cx="6086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конкурсное испытание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«ВНЕУРОЧНОЕ МЕРОПРИЯТИЕ»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0217" y="1242814"/>
            <a:ext cx="11526984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КРИТЕРИЙ 5</a:t>
            </a:r>
            <a:r>
              <a:rPr lang="ru-RU" sz="2000" b="1" dirty="0" smtClean="0">
                <a:solidFill>
                  <a:srgbClr val="0070C0"/>
                </a:solidFill>
              </a:rPr>
              <a:t>:</a:t>
            </a:r>
          </a:p>
          <a:p>
            <a:endParaRPr lang="ru-RU" sz="300" dirty="0" smtClean="0"/>
          </a:p>
          <a:p>
            <a:pPr algn="ctr"/>
            <a:r>
              <a:rPr lang="ru-RU" sz="2400" dirty="0"/>
              <a:t>психолого-педагогическая и коммуникативная культура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41744" y="2222228"/>
            <a:ext cx="11526984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Clr>
                <a:srgbClr val="00B050"/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определение 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и принятие четких правил поведения </a:t>
            </a:r>
            <a:r>
              <a:rPr lang="ru-RU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обучающихся </a:t>
            </a:r>
          </a:p>
          <a:p>
            <a:pPr marL="171450" indent="-171450" algn="just">
              <a:buClr>
                <a:srgbClr val="00B050"/>
              </a:buClr>
              <a:buSzPct val="150000"/>
              <a:buFont typeface="Wingdings" panose="05000000000000000000" pitchFamily="2" charset="2"/>
              <a:buChar char="ü"/>
            </a:pPr>
            <a:endParaRPr lang="ru-RU" sz="1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Clr>
                <a:srgbClr val="00B050"/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формирование 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системы регуляции </a:t>
            </a:r>
            <a:r>
              <a:rPr lang="ru-RU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поведения</a:t>
            </a:r>
          </a:p>
          <a:p>
            <a:pPr marL="171450" indent="-171450" algn="just">
              <a:buClr>
                <a:srgbClr val="00B050"/>
              </a:buClr>
              <a:buSzPct val="150000"/>
              <a:buFont typeface="Wingdings" panose="05000000000000000000" pitchFamily="2" charset="2"/>
              <a:buChar char="ü"/>
            </a:pPr>
            <a:endParaRPr lang="ru-RU" sz="1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Clr>
                <a:srgbClr val="00B050"/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создание 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позитивного психологического </a:t>
            </a:r>
            <a:r>
              <a:rPr lang="ru-RU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климата</a:t>
            </a:r>
          </a:p>
          <a:p>
            <a:pPr marL="171450" indent="-171450" algn="just">
              <a:buClr>
                <a:srgbClr val="00B050"/>
              </a:buClr>
              <a:buSzPct val="150000"/>
              <a:buFont typeface="Wingdings" panose="05000000000000000000" pitchFamily="2" charset="2"/>
              <a:buChar char="ü"/>
            </a:pPr>
            <a:endParaRPr lang="ru-RU" sz="1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Clr>
                <a:srgbClr val="00B050"/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регулирование 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поведения обучающихся для обеспечения безопасной образовательной среды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437648" y="4984257"/>
            <a:ext cx="943108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Поддержка </a:t>
            </a:r>
            <a:r>
              <a:rPr lang="ru-RU" sz="2500" dirty="0">
                <a:solidFill>
                  <a:srgbClr val="C00000"/>
                </a:solidFill>
                <a:latin typeface="Arial Black" panose="020B0A04020102020204" pitchFamily="34" charset="0"/>
              </a:rPr>
              <a:t>индивидуальности и инициативы обучающихся посредством создания </a:t>
            </a:r>
            <a:r>
              <a:rPr lang="ru-RU" sz="25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условий </a:t>
            </a:r>
          </a:p>
          <a:p>
            <a:pPr algn="ctr"/>
            <a:r>
              <a:rPr lang="ru-RU" sz="25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для принятия детьми решений, </a:t>
            </a:r>
          </a:p>
          <a:p>
            <a:pPr algn="ctr"/>
            <a:r>
              <a:rPr lang="ru-RU" sz="25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выражения </a:t>
            </a:r>
            <a:r>
              <a:rPr lang="ru-RU" sz="2500" dirty="0">
                <a:solidFill>
                  <a:srgbClr val="C00000"/>
                </a:solidFill>
                <a:latin typeface="Arial Black" panose="020B0A04020102020204" pitchFamily="34" charset="0"/>
              </a:rPr>
              <a:t>своих чувств и мыслей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72" y="4830949"/>
            <a:ext cx="1937833" cy="1937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5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105236" y="83128"/>
            <a:ext cx="6086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конкурсное испытание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«ВНЕУРОЧНОЕ МЕРОПРИЯТИЕ»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0217" y="1242814"/>
            <a:ext cx="11526984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КРИТЕРИЙ 6</a:t>
            </a:r>
            <a:r>
              <a:rPr lang="ru-RU" sz="2000" b="1" dirty="0" smtClean="0">
                <a:solidFill>
                  <a:srgbClr val="0070C0"/>
                </a:solidFill>
              </a:rPr>
              <a:t>:</a:t>
            </a:r>
          </a:p>
          <a:p>
            <a:endParaRPr lang="ru-RU" sz="300" dirty="0" smtClean="0"/>
          </a:p>
          <a:p>
            <a:pPr algn="ctr"/>
            <a:r>
              <a:rPr lang="ru-RU" sz="2400" dirty="0"/>
              <a:t>информационная грамотность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131665" y="2229745"/>
            <a:ext cx="8946922" cy="1781212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   </a:t>
            </a:r>
            <a:r>
              <a:rPr lang="ru-RU" sz="2000" dirty="0" smtClean="0"/>
              <a:t>набор </a:t>
            </a:r>
            <a:r>
              <a:rPr lang="ru-RU" sz="2000" dirty="0"/>
              <a:t>компетенций, необходимых для получения, </a:t>
            </a:r>
            <a:endParaRPr lang="ru-RU" sz="2000" dirty="0" smtClean="0"/>
          </a:p>
          <a:p>
            <a:pPr algn="ctr"/>
            <a:r>
              <a:rPr lang="ru-RU" sz="2000" dirty="0" smtClean="0"/>
              <a:t>понимания</a:t>
            </a:r>
            <a:r>
              <a:rPr lang="ru-RU" sz="2000" dirty="0"/>
              <a:t>, оценки, адаптации, </a:t>
            </a:r>
            <a:endParaRPr lang="ru-RU" sz="2000" dirty="0" smtClean="0"/>
          </a:p>
          <a:p>
            <a:pPr algn="ctr"/>
            <a:r>
              <a:rPr lang="ru-RU" sz="2000" dirty="0" smtClean="0"/>
              <a:t>генерирования</a:t>
            </a:r>
            <a:r>
              <a:rPr lang="ru-RU" sz="2000" dirty="0"/>
              <a:t>, </a:t>
            </a:r>
            <a:r>
              <a:rPr lang="ru-RU" sz="2000" dirty="0" smtClean="0"/>
              <a:t>хранения </a:t>
            </a:r>
            <a:r>
              <a:rPr lang="ru-RU" sz="2000" dirty="0"/>
              <a:t>и представления </a:t>
            </a:r>
            <a:endParaRPr lang="ru-RU" sz="2000" dirty="0" smtClean="0"/>
          </a:p>
          <a:p>
            <a:pPr algn="ctr"/>
            <a:r>
              <a:rPr lang="ru-RU" sz="2000" dirty="0" smtClean="0"/>
              <a:t>информации</a:t>
            </a:r>
            <a:r>
              <a:rPr lang="ru-RU" sz="2000" dirty="0"/>
              <a:t>, </a:t>
            </a:r>
            <a:r>
              <a:rPr lang="ru-RU" sz="2000" dirty="0" smtClean="0"/>
              <a:t>используемой </a:t>
            </a:r>
          </a:p>
          <a:p>
            <a:pPr algn="ctr"/>
            <a:r>
              <a:rPr lang="ru-RU" sz="2000" dirty="0" smtClean="0"/>
              <a:t>для </a:t>
            </a:r>
            <a:r>
              <a:rPr lang="ru-RU" sz="2000" dirty="0"/>
              <a:t>анализа проблем и </a:t>
            </a:r>
            <a:r>
              <a:rPr lang="ru-RU" sz="2000" dirty="0" smtClean="0"/>
              <a:t>принятия </a:t>
            </a:r>
            <a:r>
              <a:rPr lang="ru-RU" sz="2000" dirty="0"/>
              <a:t>решения.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/>
          <a:srcRect b="16058"/>
          <a:stretch/>
        </p:blipFill>
        <p:spPr>
          <a:xfrm>
            <a:off x="360217" y="4088859"/>
            <a:ext cx="2340453" cy="2622626"/>
          </a:xfrm>
          <a:prstGeom prst="rect">
            <a:avLst/>
          </a:prstGeom>
        </p:spPr>
      </p:pic>
      <p:sp>
        <p:nvSpPr>
          <p:cNvPr id="9" name="Овал 8"/>
          <p:cNvSpPr/>
          <p:nvPr/>
        </p:nvSpPr>
        <p:spPr>
          <a:xfrm>
            <a:off x="141391" y="2058422"/>
            <a:ext cx="4592514" cy="2124723"/>
          </a:xfrm>
          <a:prstGeom prst="ellipse">
            <a:avLst/>
          </a:prstGeom>
          <a:solidFill>
            <a:srgbClr val="FF7B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41391" y="2445235"/>
            <a:ext cx="459251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информационная грамотность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700670" y="4537087"/>
            <a:ext cx="918653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latin typeface="Arial Black" panose="020B0A04020102020204" pitchFamily="34" charset="0"/>
              </a:rPr>
              <a:t>	«</a:t>
            </a:r>
            <a:r>
              <a:rPr lang="ru-RU" sz="2800" dirty="0">
                <a:latin typeface="Arial Black" panose="020B0A04020102020204" pitchFamily="34" charset="0"/>
              </a:rPr>
              <a:t>В деле обучения и воспитания, во всем школьном деле ничего нельзя улучшить, минуя голову учителя».  </a:t>
            </a:r>
            <a:endParaRPr lang="ru-RU" sz="2800" dirty="0" smtClean="0">
              <a:latin typeface="Arial Black" panose="020B0A04020102020204" pitchFamily="34" charset="0"/>
            </a:endParaRPr>
          </a:p>
          <a:p>
            <a:pPr algn="r"/>
            <a:r>
              <a:rPr lang="ru-RU" sz="2800" dirty="0" smtClean="0">
                <a:latin typeface="Arial Black" panose="020B0A04020102020204" pitchFamily="34" charset="0"/>
              </a:rPr>
              <a:t>К.Д</a:t>
            </a:r>
            <a:r>
              <a:rPr lang="ru-RU" sz="2800" dirty="0">
                <a:latin typeface="Arial Black" panose="020B0A04020102020204" pitchFamily="34" charset="0"/>
              </a:rPr>
              <a:t>. Ушинский</a:t>
            </a:r>
          </a:p>
        </p:txBody>
      </p:sp>
    </p:spTree>
    <p:extLst>
      <p:ext uri="{BB962C8B-B14F-4D97-AF65-F5344CB8AC3E}">
        <p14:creationId xmlns:p14="http://schemas.microsoft.com/office/powerpoint/2010/main" val="199988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105236" y="83128"/>
            <a:ext cx="6086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конкурсное испытание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«ВНЕУРОЧНОЕ МЕРОПРИЯТИЕ»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1744" y="914125"/>
            <a:ext cx="11526984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КРИТЕРИЙ 6</a:t>
            </a:r>
            <a:r>
              <a:rPr lang="ru-RU" sz="2000" b="1" dirty="0" smtClean="0">
                <a:solidFill>
                  <a:srgbClr val="0070C0"/>
                </a:solidFill>
              </a:rPr>
              <a:t>:</a:t>
            </a:r>
          </a:p>
          <a:p>
            <a:endParaRPr lang="ru-RU" sz="300" dirty="0" smtClean="0"/>
          </a:p>
          <a:p>
            <a:pPr algn="ctr"/>
            <a:r>
              <a:rPr lang="ru-RU" sz="2400" dirty="0"/>
              <a:t>информационная грамотность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72268" y="1729733"/>
            <a:ext cx="11865935" cy="5247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i="1" dirty="0" smtClean="0">
                <a:solidFill>
                  <a:srgbClr val="C00000"/>
                </a:solidFill>
              </a:rPr>
              <a:t>ИНФОРМАЦИОННАЯ ГРАМОТНОСТЬ = ВЛАДЕНИЕ НАВЫКАМИ:</a:t>
            </a:r>
            <a:endParaRPr lang="ru-RU" sz="1000" b="1" dirty="0" smtClean="0">
              <a:solidFill>
                <a:srgbClr val="C00000"/>
              </a:solidFill>
            </a:endParaRPr>
          </a:p>
          <a:p>
            <a:pPr marL="342900" indent="-342900">
              <a:lnSpc>
                <a:spcPct val="150000"/>
              </a:lnSpc>
              <a:buClr>
                <a:srgbClr val="FF7B40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выявление 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и осознание информационных </a:t>
            </a:r>
            <a:r>
              <a:rPr lang="ru-RU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потребностей</a:t>
            </a:r>
            <a:endParaRPr lang="ru-RU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Clr>
                <a:srgbClr val="FF7B40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выявление 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источников </a:t>
            </a:r>
            <a:r>
              <a:rPr lang="ru-RU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информации</a:t>
            </a:r>
            <a:endParaRPr lang="ru-RU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Clr>
                <a:srgbClr val="FF7B40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определение 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местоположения или поиск </a:t>
            </a:r>
            <a:r>
              <a:rPr lang="ru-RU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информации</a:t>
            </a:r>
            <a:endParaRPr lang="ru-RU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Clr>
                <a:srgbClr val="FF7B40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анализ 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и оценка качества </a:t>
            </a:r>
            <a:r>
              <a:rPr lang="ru-RU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информации</a:t>
            </a:r>
            <a:endParaRPr lang="ru-RU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Clr>
                <a:srgbClr val="FF7B40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организация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, хранение или архивирование </a:t>
            </a:r>
            <a:r>
              <a:rPr lang="ru-RU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информации</a:t>
            </a:r>
            <a:endParaRPr lang="ru-RU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Clr>
                <a:srgbClr val="FF7B40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использование 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информации в соответствии с этическими </a:t>
            </a:r>
            <a:r>
              <a:rPr lang="ru-RU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нормами</a:t>
            </a:r>
            <a:endParaRPr lang="ru-RU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Clr>
                <a:srgbClr val="FF7B40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создание 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и обмен новыми </a:t>
            </a:r>
            <a:r>
              <a:rPr lang="ru-RU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знаниями</a:t>
            </a:r>
            <a:endParaRPr lang="ru-RU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Clr>
                <a:srgbClr val="FF7B40"/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анализ 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и оценка содержания и объема найденной </a:t>
            </a:r>
            <a:r>
              <a:rPr lang="ru-RU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информации</a:t>
            </a:r>
            <a:endParaRPr lang="ru-RU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6564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105236" y="83128"/>
            <a:ext cx="6086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конкурсное испытание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«ВНЕУРОЧНОЕ МЕРОПРИЯТИЕ»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1744" y="914125"/>
            <a:ext cx="11526984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КРИТЕРИЙ 7</a:t>
            </a:r>
            <a:r>
              <a:rPr lang="ru-RU" sz="2000" b="1" dirty="0" smtClean="0">
                <a:solidFill>
                  <a:srgbClr val="0070C0"/>
                </a:solidFill>
              </a:rPr>
              <a:t>:</a:t>
            </a:r>
          </a:p>
          <a:p>
            <a:endParaRPr lang="ru-RU" sz="300" dirty="0" smtClean="0"/>
          </a:p>
          <a:p>
            <a:pPr algn="ctr"/>
            <a:r>
              <a:rPr lang="ru-RU" sz="2400" dirty="0"/>
              <a:t>языковая грамотность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41744" y="1855117"/>
            <a:ext cx="11526984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КРИТЕРИЙ 8</a:t>
            </a:r>
            <a:r>
              <a:rPr lang="ru-RU" sz="2000" b="1" dirty="0" smtClean="0">
                <a:solidFill>
                  <a:srgbClr val="0070C0"/>
                </a:solidFill>
              </a:rPr>
              <a:t>:</a:t>
            </a:r>
          </a:p>
          <a:p>
            <a:endParaRPr lang="ru-RU" sz="300" dirty="0" smtClean="0"/>
          </a:p>
          <a:p>
            <a:pPr algn="ctr"/>
            <a:r>
              <a:rPr lang="ru-RU" sz="2400" dirty="0"/>
              <a:t>профессионально-личностные качества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41744" y="2796109"/>
            <a:ext cx="11526984" cy="3888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Clr>
                <a:srgbClr val="00B050"/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нервно-психическая устойчивость</a:t>
            </a:r>
          </a:p>
          <a:p>
            <a:pPr marL="457200" indent="-457200">
              <a:lnSpc>
                <a:spcPct val="150000"/>
              </a:lnSpc>
              <a:buClr>
                <a:srgbClr val="00B050"/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способность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к распределению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внимания</a:t>
            </a:r>
          </a:p>
          <a:p>
            <a:pPr marL="457200" indent="-457200">
              <a:lnSpc>
                <a:spcPct val="150000"/>
              </a:lnSpc>
              <a:buClr>
                <a:srgbClr val="00B050"/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высокая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оперативная память и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мышление</a:t>
            </a:r>
          </a:p>
          <a:p>
            <a:pPr marL="457200" indent="-457200">
              <a:lnSpc>
                <a:spcPct val="150000"/>
              </a:lnSpc>
              <a:buClr>
                <a:srgbClr val="00B050"/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нравственная позиция</a:t>
            </a:r>
          </a:p>
          <a:p>
            <a:pPr marL="457200" indent="-457200">
              <a:lnSpc>
                <a:spcPct val="150000"/>
              </a:lnSpc>
              <a:buClr>
                <a:srgbClr val="00B050"/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приятный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внешний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вид</a:t>
            </a:r>
          </a:p>
          <a:p>
            <a:pPr marL="457200" indent="-457200">
              <a:lnSpc>
                <a:spcPct val="150000"/>
              </a:lnSpc>
              <a:buClr>
                <a:srgbClr val="00B050"/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индивидуальный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стиль педагогической деятельности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1245806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2921806" y="2584833"/>
            <a:ext cx="8946922" cy="1409242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      </a:t>
            </a:r>
            <a:r>
              <a:rPr lang="ru-RU" sz="2400" dirty="0" smtClean="0"/>
              <a:t>это то, </a:t>
            </a:r>
            <a:r>
              <a:rPr lang="ru-RU" sz="2400" dirty="0"/>
              <a:t>что стало непосредственным итогом </a:t>
            </a:r>
            <a:endParaRPr lang="ru-RU" sz="2400" dirty="0" smtClean="0"/>
          </a:p>
          <a:p>
            <a:pPr algn="ctr"/>
            <a:r>
              <a:rPr lang="ru-RU" sz="2400" dirty="0" smtClean="0"/>
              <a:t>участия </a:t>
            </a:r>
            <a:r>
              <a:rPr lang="ru-RU" sz="2400" dirty="0"/>
              <a:t>школьника в </a:t>
            </a:r>
            <a:r>
              <a:rPr lang="ru-RU" sz="2400" dirty="0" smtClean="0"/>
              <a:t>деятельности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105236" y="83128"/>
            <a:ext cx="6086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конкурсное испытание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«ВНЕУРОЧНОЕ МЕРОПРИЯТИЕ»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921806" y="4977159"/>
            <a:ext cx="8946922" cy="1409242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        непосредственное духовно-нравственное </a:t>
            </a:r>
          </a:p>
          <a:p>
            <a:pPr algn="ctr"/>
            <a:r>
              <a:rPr lang="ru-RU" sz="2400" dirty="0"/>
              <a:t> </a:t>
            </a:r>
            <a:r>
              <a:rPr lang="ru-RU" sz="2400" dirty="0" smtClean="0"/>
              <a:t>       приобретение </a:t>
            </a:r>
            <a:r>
              <a:rPr lang="ru-RU" sz="2400" dirty="0"/>
              <a:t>ребенка благодаря его участию </a:t>
            </a:r>
          </a:p>
          <a:p>
            <a:pPr algn="ctr"/>
            <a:r>
              <a:rPr lang="ru-RU" sz="2400" dirty="0" smtClean="0"/>
              <a:t>        в </a:t>
            </a:r>
            <a:r>
              <a:rPr lang="ru-RU" sz="2400" dirty="0"/>
              <a:t>том или ином виде деятельности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41744" y="1280959"/>
            <a:ext cx="11526984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КРИТЕРИЙ 9</a:t>
            </a:r>
            <a:r>
              <a:rPr lang="ru-RU" sz="2000" b="1" dirty="0" smtClean="0">
                <a:solidFill>
                  <a:srgbClr val="0070C0"/>
                </a:solidFill>
              </a:rPr>
              <a:t>:</a:t>
            </a:r>
          </a:p>
          <a:p>
            <a:endParaRPr lang="ru-RU" sz="300" dirty="0" smtClean="0"/>
          </a:p>
          <a:p>
            <a:pPr algn="ctr"/>
            <a:r>
              <a:rPr lang="ru-RU" sz="2400" dirty="0"/>
              <a:t>результативность</a:t>
            </a:r>
          </a:p>
        </p:txBody>
      </p:sp>
      <p:sp>
        <p:nvSpPr>
          <p:cNvPr id="6" name="Овал 5"/>
          <p:cNvSpPr/>
          <p:nvPr/>
        </p:nvSpPr>
        <p:spPr>
          <a:xfrm>
            <a:off x="341744" y="2227093"/>
            <a:ext cx="3613568" cy="2124723"/>
          </a:xfrm>
          <a:prstGeom prst="ellipse">
            <a:avLst/>
          </a:prstGeom>
          <a:solidFill>
            <a:srgbClr val="FF7B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результат</a:t>
            </a:r>
            <a:endParaRPr lang="ru-RU" sz="3200" dirty="0"/>
          </a:p>
        </p:txBody>
      </p:sp>
      <p:sp>
        <p:nvSpPr>
          <p:cNvPr id="11" name="Овал 10"/>
          <p:cNvSpPr/>
          <p:nvPr/>
        </p:nvSpPr>
        <p:spPr>
          <a:xfrm>
            <a:off x="341744" y="4619419"/>
            <a:ext cx="3613568" cy="2124723"/>
          </a:xfrm>
          <a:prstGeom prst="ellipse">
            <a:avLst/>
          </a:prstGeom>
          <a:solidFill>
            <a:srgbClr val="FF7B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результат </a:t>
            </a:r>
            <a:r>
              <a:rPr lang="ru-RU" sz="2800" dirty="0" smtClean="0"/>
              <a:t>внеурочного мероприятия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113699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105236" y="83128"/>
            <a:ext cx="6086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конкурсное испытание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«ВНЕУРОЧНОЕ МЕРОПРИЯТИЕ»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1744" y="1280959"/>
            <a:ext cx="11526984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КРИТЕРИЙ9:</a:t>
            </a:r>
          </a:p>
          <a:p>
            <a:endParaRPr lang="ru-RU" sz="300" dirty="0" smtClean="0"/>
          </a:p>
          <a:p>
            <a:pPr algn="ctr"/>
            <a:r>
              <a:rPr lang="ru-RU" sz="2400" dirty="0"/>
              <a:t>результативность</a:t>
            </a: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644858338"/>
              </p:ext>
            </p:extLst>
          </p:nvPr>
        </p:nvGraphicFramePr>
        <p:xfrm>
          <a:off x="341744" y="2296633"/>
          <a:ext cx="11526984" cy="44444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1758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105236" y="83128"/>
            <a:ext cx="6086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конкурсное испытание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«ВНЕУРОЧНОЕ МЕРОПРИЯТИЕ»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1744" y="1280959"/>
            <a:ext cx="11526984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КРИТЕРИЙ 9</a:t>
            </a:r>
            <a:r>
              <a:rPr lang="ru-RU" sz="2000" b="1" dirty="0" smtClean="0">
                <a:solidFill>
                  <a:srgbClr val="0070C0"/>
                </a:solidFill>
              </a:rPr>
              <a:t>:</a:t>
            </a:r>
          </a:p>
          <a:p>
            <a:endParaRPr lang="ru-RU" sz="300" dirty="0" smtClean="0"/>
          </a:p>
          <a:p>
            <a:pPr algn="ctr"/>
            <a:r>
              <a:rPr lang="ru-RU" sz="2400" dirty="0" smtClean="0"/>
              <a:t>рефлексия </a:t>
            </a:r>
            <a:r>
              <a:rPr lang="ru-RU" sz="2400" dirty="0"/>
              <a:t>проведенного мероприятия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9603944"/>
              </p:ext>
            </p:extLst>
          </p:nvPr>
        </p:nvGraphicFramePr>
        <p:xfrm>
          <a:off x="341744" y="2463401"/>
          <a:ext cx="11526984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1746">
                  <a:extLst>
                    <a:ext uri="{9D8B030D-6E8A-4147-A177-3AD203B41FA5}">
                      <a16:colId xmlns:a16="http://schemas.microsoft.com/office/drawing/2014/main" val="1743646182"/>
                    </a:ext>
                  </a:extLst>
                </a:gridCol>
                <a:gridCol w="2881746">
                  <a:extLst>
                    <a:ext uri="{9D8B030D-6E8A-4147-A177-3AD203B41FA5}">
                      <a16:colId xmlns:a16="http://schemas.microsoft.com/office/drawing/2014/main" val="1058896995"/>
                    </a:ext>
                  </a:extLst>
                </a:gridCol>
                <a:gridCol w="2881746">
                  <a:extLst>
                    <a:ext uri="{9D8B030D-6E8A-4147-A177-3AD203B41FA5}">
                      <a16:colId xmlns:a16="http://schemas.microsoft.com/office/drawing/2014/main" val="621806884"/>
                    </a:ext>
                  </a:extLst>
                </a:gridCol>
                <a:gridCol w="2881746">
                  <a:extLst>
                    <a:ext uri="{9D8B030D-6E8A-4147-A177-3AD203B41FA5}">
                      <a16:colId xmlns:a16="http://schemas.microsoft.com/office/drawing/2014/main" val="33822993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5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критерий</a:t>
                      </a:r>
                      <a:endParaRPr lang="ru-RU" sz="2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запланировано</a:t>
                      </a:r>
                      <a:endParaRPr lang="ru-RU" sz="2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реализовано</a:t>
                      </a:r>
                      <a:endParaRPr lang="ru-RU" sz="2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новая</a:t>
                      </a:r>
                      <a:r>
                        <a:rPr lang="ru-RU" sz="25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идея</a:t>
                      </a:r>
                      <a:endParaRPr lang="ru-RU" sz="2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231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5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Целеполагание 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482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5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Тема</a:t>
                      </a:r>
                      <a:r>
                        <a:rPr lang="ru-RU" sz="25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…</a:t>
                      </a:r>
                      <a:endParaRPr lang="ru-RU" sz="2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467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5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Инновации</a:t>
                      </a:r>
                      <a:r>
                        <a:rPr lang="ru-RU" sz="25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…</a:t>
                      </a:r>
                      <a:endParaRPr lang="ru-RU" sz="2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248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5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</a:t>
                      </a:r>
                      <a:endParaRPr lang="ru-RU" sz="2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161416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381153" y="5423455"/>
            <a:ext cx="86045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Arial Black" panose="020B0A04020102020204" pitchFamily="34" charset="0"/>
              </a:rPr>
              <a:t>— </a:t>
            </a:r>
            <a:r>
              <a:rPr lang="ru-RU" sz="2400" dirty="0">
                <a:latin typeface="Arial Black" panose="020B0A04020102020204" pitchFamily="34" charset="0"/>
              </a:rPr>
              <a:t>Кем ты меня считаешь?</a:t>
            </a:r>
          </a:p>
          <a:p>
            <a:r>
              <a:rPr lang="ru-RU" sz="2400" dirty="0">
                <a:latin typeface="Arial Black" panose="020B0A04020102020204" pitchFamily="34" charset="0"/>
              </a:rPr>
              <a:t>— Гораздо важнее, кем ты сам себя считаешь</a:t>
            </a:r>
            <a:r>
              <a:rPr lang="ru-RU" sz="2400" dirty="0" smtClean="0">
                <a:latin typeface="Arial Black" panose="020B0A04020102020204" pitchFamily="34" charset="0"/>
              </a:rPr>
              <a:t>.</a:t>
            </a:r>
          </a:p>
          <a:p>
            <a:pPr algn="r"/>
            <a:r>
              <a:rPr lang="ru-RU" sz="2400" dirty="0" smtClean="0">
                <a:latin typeface="Arial Black" panose="020B0A04020102020204" pitchFamily="34" charset="0"/>
              </a:rPr>
              <a:t>(Обмани </a:t>
            </a:r>
            <a:r>
              <a:rPr lang="ru-RU" sz="2400" dirty="0">
                <a:latin typeface="Arial Black" panose="020B0A04020102020204" pitchFamily="34" charset="0"/>
              </a:rPr>
              <a:t>меня / Теория </a:t>
            </a:r>
            <a:r>
              <a:rPr lang="ru-RU" sz="2400" dirty="0" smtClean="0">
                <a:latin typeface="Arial Black" panose="020B0A04020102020204" pitchFamily="34" charset="0"/>
              </a:rPr>
              <a:t>лжи)</a:t>
            </a:r>
            <a:endParaRPr lang="ru-RU" sz="2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1043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34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лед самолета">
  <a:themeElements>
    <a:clrScheme name="Зеленый и желтый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След самолета</Template>
  <TotalTime>293</TotalTime>
  <Words>521</Words>
  <Application>Microsoft Office PowerPoint</Application>
  <PresentationFormat>Широкоэкранный</PresentationFormat>
  <Paragraphs>146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Arial Black</vt:lpstr>
      <vt:lpstr>Arial Rounded MT Bold</vt:lpstr>
      <vt:lpstr>Century Gothic</vt:lpstr>
      <vt:lpstr>Wingdings</vt:lpstr>
      <vt:lpstr>След самолета</vt:lpstr>
      <vt:lpstr>Конкурс классных руководителей ИСКУССТВО ВОСПИТАНИЯ  Ростов-на-Дону 2021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NATIONAL Symbols of Australia</dc:title>
  <dc:creator>bihcwd</dc:creator>
  <cp:lastModifiedBy>Alex Novolodskiy</cp:lastModifiedBy>
  <cp:revision>27</cp:revision>
  <dcterms:created xsi:type="dcterms:W3CDTF">2016-02-24T05:58:51Z</dcterms:created>
  <dcterms:modified xsi:type="dcterms:W3CDTF">2021-03-11T05:50:14Z</dcterms:modified>
</cp:coreProperties>
</file>