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3/8/2021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minobr.donland.ru/-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1337" y="1881051"/>
            <a:ext cx="10985863" cy="2151613"/>
          </a:xfrm>
        </p:spPr>
        <p:txBody>
          <a:bodyPr>
            <a:noAutofit/>
          </a:bodyPr>
          <a:lstStyle/>
          <a:p>
            <a:r>
              <a:rPr lang="ru-RU" sz="6000" b="1" dirty="0"/>
              <a:t>конкурсное испытание: 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r>
              <a:rPr lang="ru-RU" sz="6000" b="1" dirty="0" smtClean="0"/>
              <a:t>«</a:t>
            </a:r>
            <a:r>
              <a:rPr lang="ru-RU" sz="6000" b="1" dirty="0"/>
              <a:t>Круглый стол»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368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964692"/>
            <a:ext cx="8780853" cy="1188720"/>
          </a:xfrm>
        </p:spPr>
        <p:txBody>
          <a:bodyPr>
            <a:noAutofit/>
          </a:bodyPr>
          <a:lstStyle/>
          <a:p>
            <a:r>
              <a:rPr lang="ru-RU" sz="3200" b="1" dirty="0"/>
              <a:t>Круглый стол «Профессиональный разговор о воспитании</a:t>
            </a:r>
            <a:r>
              <a:rPr lang="ru-RU" sz="3200" b="1" dirty="0" smtClean="0"/>
              <a:t>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5" y="2638044"/>
            <a:ext cx="8911481" cy="31019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 Цель: раскрытие лидерского потенциала финалистов конкурса, демонстрация понимания стратегических направлений развития образования и представление педагогической общественности собственного видения конструктивных решений актуальных проблем образования. </a:t>
            </a:r>
          </a:p>
        </p:txBody>
      </p:sp>
    </p:spTree>
    <p:extLst>
      <p:ext uri="{BB962C8B-B14F-4D97-AF65-F5344CB8AC3E}">
        <p14:creationId xmlns:p14="http://schemas.microsoft.com/office/powerpoint/2010/main" val="362761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964692"/>
            <a:ext cx="8780853" cy="1188720"/>
          </a:xfrm>
        </p:spPr>
        <p:txBody>
          <a:bodyPr>
            <a:noAutofit/>
          </a:bodyPr>
          <a:lstStyle/>
          <a:p>
            <a:r>
              <a:rPr lang="ru-RU" sz="3200" b="1" dirty="0"/>
              <a:t>Круглый стол «Профессиональный разговор о воспитании</a:t>
            </a:r>
            <a:r>
              <a:rPr lang="ru-RU" sz="3200" b="1" dirty="0" smtClean="0"/>
              <a:t>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5" y="2638044"/>
            <a:ext cx="8911481" cy="31019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 Формат конкурсного испытания: круглый стол с представителями педагогических коллективов, учащихся, родителей, руководителями системы образования, депутатами городской Думы, работниками органов исполнительной власти, представителями общественности. </a:t>
            </a:r>
          </a:p>
        </p:txBody>
      </p:sp>
    </p:spTree>
    <p:extLst>
      <p:ext uri="{BB962C8B-B14F-4D97-AF65-F5344CB8AC3E}">
        <p14:creationId xmlns:p14="http://schemas.microsoft.com/office/powerpoint/2010/main" val="163131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964692"/>
            <a:ext cx="8780853" cy="1188720"/>
          </a:xfrm>
        </p:spPr>
        <p:txBody>
          <a:bodyPr>
            <a:noAutofit/>
          </a:bodyPr>
          <a:lstStyle/>
          <a:p>
            <a:r>
              <a:rPr lang="ru-RU" sz="3200" b="1" dirty="0"/>
              <a:t>Круглый стол «Профессиональный разговор о воспитании</a:t>
            </a:r>
            <a:r>
              <a:rPr lang="ru-RU" sz="3200" b="1" dirty="0" smtClean="0"/>
              <a:t>»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5" y="2638044"/>
            <a:ext cx="8911481" cy="31019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 Регламент: участников – </a:t>
            </a:r>
            <a:r>
              <a:rPr lang="ru-RU" sz="2800" dirty="0" smtClean="0"/>
              <a:t>3</a:t>
            </a:r>
          </a:p>
          <a:p>
            <a:pPr marL="0" indent="0" algn="just">
              <a:buNone/>
            </a:pPr>
            <a:r>
              <a:rPr lang="ru-RU" sz="2800" dirty="0" smtClean="0"/>
              <a:t> </a:t>
            </a:r>
            <a:r>
              <a:rPr lang="ru-RU" sz="2800" dirty="0"/>
              <a:t>продолжительность – 60 </a:t>
            </a:r>
            <a:r>
              <a:rPr lang="ru-RU" sz="2800" dirty="0" smtClean="0"/>
              <a:t>минут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51308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964692"/>
            <a:ext cx="8780853" cy="118872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КРИТЕРИИ ОЦЕНИВАНИЯ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5" y="2638044"/>
            <a:ext cx="8911481" cy="31019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 Все критерии являются равнозначными и оцениваются в 10 баллов. </a:t>
            </a:r>
            <a:endParaRPr lang="ru-RU" sz="2800" dirty="0" smtClean="0"/>
          </a:p>
          <a:p>
            <a:pPr marL="0" indent="0" algn="just">
              <a:buNone/>
            </a:pPr>
            <a:r>
              <a:rPr lang="ru-RU" sz="2800" dirty="0" smtClean="0"/>
              <a:t>Максимальный </a:t>
            </a:r>
            <a:r>
              <a:rPr lang="ru-RU" sz="2800" dirty="0"/>
              <a:t>общий балл – 50 </a:t>
            </a:r>
          </a:p>
        </p:txBody>
      </p:sp>
    </p:spTree>
    <p:extLst>
      <p:ext uri="{BB962C8B-B14F-4D97-AF65-F5344CB8AC3E}">
        <p14:creationId xmlns:p14="http://schemas.microsoft.com/office/powerpoint/2010/main" val="112185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1135" y="964692"/>
            <a:ext cx="8780853" cy="118872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КРИТЕРИИ ОЦЕНИВАНИЯ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5" y="2638044"/>
            <a:ext cx="8911481" cy="31019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/>
              <a:t> </a:t>
            </a:r>
            <a:r>
              <a:rPr lang="ru-RU" sz="2800" dirty="0" smtClean="0"/>
              <a:t>1.Глубина </a:t>
            </a:r>
            <a:r>
              <a:rPr lang="ru-RU" sz="2800" dirty="0"/>
              <a:t>понимания современных тенденций развития образования, учет приоритетов краевой образовательной политики;</a:t>
            </a:r>
          </a:p>
        </p:txBody>
      </p:sp>
      <p:pic>
        <p:nvPicPr>
          <p:cNvPr id="1026" name="Picture 2" descr="http://docs.edu.gov.ru/application/frontend/skin/default/assets/image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124" y="4189035"/>
            <a:ext cx="197167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4336867" y="4167662"/>
            <a:ext cx="71047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Министерство просвещения Российской </a:t>
            </a:r>
            <a:r>
              <a:rPr lang="ru-RU" dirty="0" smtClean="0"/>
              <a:t>Федерации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583679" y="4863539"/>
            <a:ext cx="43107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https://docs.edu.gov.ru/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8182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693" t="24434" r="4225" b="12821"/>
          <a:stretch/>
        </p:blipFill>
        <p:spPr>
          <a:xfrm>
            <a:off x="1763486" y="822959"/>
            <a:ext cx="9300754" cy="501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28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218" t="18537" r="4463" b="16611"/>
          <a:stretch/>
        </p:blipFill>
        <p:spPr>
          <a:xfrm>
            <a:off x="1711234" y="849086"/>
            <a:ext cx="9535886" cy="52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4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692" t="18000" r="5173" b="19509"/>
          <a:stretch/>
        </p:blipFill>
        <p:spPr>
          <a:xfrm>
            <a:off x="1332411" y="587829"/>
            <a:ext cx="9339943" cy="534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049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455" t="24855" r="5647" b="12820"/>
          <a:stretch/>
        </p:blipFill>
        <p:spPr>
          <a:xfrm>
            <a:off x="1502228" y="757646"/>
            <a:ext cx="9313817" cy="543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0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Региональные документы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6" y="2638044"/>
            <a:ext cx="8010144" cy="310198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Областной закон Ростовской области от 06.05.2016 N 528-ЗС (ред. от 18.06.2018) "О патриотическом воспитании граждан в Ростовской </a:t>
            </a:r>
            <a:r>
              <a:rPr lang="ru-RU" dirty="0" smtClean="0"/>
              <a:t>области»</a:t>
            </a:r>
          </a:p>
          <a:p>
            <a:pPr algn="just"/>
            <a:r>
              <a:rPr lang="ru-RU" dirty="0"/>
              <a:t>Региональный план "Воспитан-на-Дону" во исполнение Стратегии развития воспитания в Российской Федерации на период до 2025 </a:t>
            </a:r>
            <a:r>
              <a:rPr lang="ru-RU" dirty="0" smtClean="0"/>
              <a:t>года</a:t>
            </a:r>
          </a:p>
          <a:p>
            <a:pPr algn="just"/>
            <a:r>
              <a:rPr lang="ru-RU" dirty="0"/>
              <a:t>Региональная модель социализации и воспитания обучающихся на </a:t>
            </a:r>
            <a:r>
              <a:rPr lang="ru-RU" dirty="0" err="1" smtClean="0"/>
              <a:t>историко</a:t>
            </a:r>
            <a:r>
              <a:rPr lang="ru-RU" dirty="0" smtClean="0"/>
              <a:t> -культурных </a:t>
            </a:r>
            <a:r>
              <a:rPr lang="ru-RU" dirty="0"/>
              <a:t>и нравственных традициях России и Донского края</a:t>
            </a:r>
            <a:endParaRPr lang="ru-RU" dirty="0" smtClean="0"/>
          </a:p>
          <a:p>
            <a:pPr algn="just"/>
            <a:endParaRPr lang="ru-RU" dirty="0" smtClean="0"/>
          </a:p>
          <a:p>
            <a:pPr marL="0" indent="0" algn="just">
              <a:buNone/>
            </a:pPr>
            <a:r>
              <a:rPr lang="en-US" dirty="0">
                <a:hlinkClick r:id="rId2"/>
              </a:rPr>
              <a:t>https://minobr.donland.ru</a:t>
            </a:r>
            <a:r>
              <a:rPr lang="en-US" dirty="0" smtClean="0">
                <a:hlinkClick r:id="rId2"/>
              </a:rPr>
              <a:t>/</a:t>
            </a:r>
            <a:r>
              <a:rPr lang="ru-RU" dirty="0" smtClean="0">
                <a:hlinkClick r:id="rId2"/>
              </a:rPr>
              <a:t>-</a:t>
            </a:r>
            <a:r>
              <a:rPr lang="ru-RU" dirty="0"/>
              <a:t> </a:t>
            </a:r>
            <a:r>
              <a:rPr lang="ru-RU" dirty="0" smtClean="0"/>
              <a:t>Главная/Деятельность/Воспитательная деятельность</a:t>
            </a: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859" y="351609"/>
            <a:ext cx="1945277" cy="19452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19513" t="18839" r="66934" b="57589"/>
          <a:stretch/>
        </p:blipFill>
        <p:spPr>
          <a:xfrm>
            <a:off x="467652" y="5133701"/>
            <a:ext cx="1530966" cy="149694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231136" y="5551714"/>
            <a:ext cx="32291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rostov-gorod.ru</a:t>
            </a:r>
          </a:p>
        </p:txBody>
      </p:sp>
    </p:spTree>
    <p:extLst>
      <p:ext uri="{BB962C8B-B14F-4D97-AF65-F5344CB8AC3E}">
        <p14:creationId xmlns:p14="http://schemas.microsoft.com/office/powerpoint/2010/main" val="1023566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ВИДЕОМатериалы</a:t>
            </a:r>
            <a:r>
              <a:rPr lang="ru-RU" dirty="0" smtClean="0"/>
              <a:t> конкурсов</a:t>
            </a:r>
            <a:endParaRPr lang="ru-RU" dirty="0"/>
          </a:p>
        </p:txBody>
      </p:sp>
      <p:pic>
        <p:nvPicPr>
          <p:cNvPr id="2050" name="Picture 2" descr="https://im0-tub-ru.yandex.net/i?id=9b70e2f31956dee06e7e7c1f236b8c27-l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96" y="2444286"/>
            <a:ext cx="6207470" cy="310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943" t="20804" r="37417" b="19196"/>
          <a:stretch/>
        </p:blipFill>
        <p:spPr>
          <a:xfrm>
            <a:off x="6695149" y="2444286"/>
            <a:ext cx="5120640" cy="31019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 rot="10800000" flipV="1">
            <a:off x="4924697" y="5854950"/>
            <a:ext cx="71453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https://teacherofrussia.edu.ru/media/video/razgovor-s-ministrom-1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6216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 ОЦЕНИВАНИЯ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6834" y="2638044"/>
            <a:ext cx="10842172" cy="4063202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800" dirty="0"/>
              <a:t>2. общая культура (речь, манера поведения, внешний вид) и профессиональная эрудиция, способность к обобщению собственного опыта</a:t>
            </a:r>
            <a:r>
              <a:rPr lang="ru-RU" sz="2800" dirty="0" smtClean="0"/>
              <a:t>.</a:t>
            </a:r>
          </a:p>
          <a:p>
            <a:pPr algn="just"/>
            <a:r>
              <a:rPr lang="ru-RU" sz="2800" dirty="0"/>
              <a:t>3. умение выстраивать взаимодействие со всеми участниками образовательной деятельности, создание доброжелательной атмосферы и мотивации к взаимодействию участников круглого </a:t>
            </a:r>
            <a:r>
              <a:rPr lang="ru-RU" sz="2800" dirty="0" smtClean="0"/>
              <a:t>стола</a:t>
            </a:r>
          </a:p>
          <a:p>
            <a:pPr algn="just"/>
            <a:r>
              <a:rPr lang="ru-RU" sz="2800" dirty="0"/>
              <a:t>4. оригинальность, неординарность суждений, способность к экспромту, </a:t>
            </a:r>
            <a:r>
              <a:rPr lang="ru-RU" sz="2800" dirty="0" smtClean="0"/>
              <a:t>импровизации</a:t>
            </a:r>
          </a:p>
          <a:p>
            <a:pPr algn="just"/>
            <a:r>
              <a:rPr lang="ru-RU" sz="2800" dirty="0"/>
              <a:t>5. содержательность ответов на вопросы жюри</a:t>
            </a:r>
          </a:p>
        </p:txBody>
      </p:sp>
    </p:spTree>
    <p:extLst>
      <p:ext uri="{BB962C8B-B14F-4D97-AF65-F5344CB8AC3E}">
        <p14:creationId xmlns:p14="http://schemas.microsoft.com/office/powerpoint/2010/main" val="2652764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600" b="1" dirty="0" smtClean="0">
                <a:solidFill>
                  <a:srgbClr val="000000"/>
                </a:solidFill>
                <a:latin typeface="Cuprum"/>
              </a:rPr>
              <a:t>Как говорить?</a:t>
            </a:r>
          </a:p>
          <a:p>
            <a:pPr marL="0" indent="0">
              <a:buNone/>
            </a:pPr>
            <a:r>
              <a:rPr lang="ru-RU" sz="280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Xайнц</a:t>
            </a:r>
            <a:r>
              <a:rPr lang="ru-RU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Леммерман</a:t>
            </a:r>
            <a:endParaRPr lang="ru-RU" sz="28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 «Учебник риторики. </a:t>
            </a: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Тренировка речи с упражнениями»</a:t>
            </a:r>
          </a:p>
          <a:p>
            <a:pPr marL="0" indent="0">
              <a:buNone/>
            </a:pPr>
            <a:r>
              <a:rPr lang="ru-RU" dirty="0"/>
              <a:t>упражнения для тренировки ораторского </a:t>
            </a:r>
            <a:r>
              <a:rPr lang="ru-RU" dirty="0" smtClean="0"/>
              <a:t>искусства</a:t>
            </a:r>
          </a:p>
          <a:p>
            <a:pPr marL="0" indent="0">
              <a:buNone/>
            </a:pPr>
            <a:r>
              <a:rPr lang="ru-RU" dirty="0" smtClean="0"/>
              <a:t>техника </a:t>
            </a:r>
            <a:r>
              <a:rPr lang="ru-RU" dirty="0"/>
              <a:t>подготовки к </a:t>
            </a:r>
            <a:r>
              <a:rPr lang="ru-RU" dirty="0" smtClean="0"/>
              <a:t>выступлению </a:t>
            </a:r>
          </a:p>
          <a:p>
            <a:pPr marL="0" indent="0">
              <a:buNone/>
            </a:pPr>
            <a:r>
              <a:rPr lang="ru-RU" dirty="0" smtClean="0"/>
              <a:t>узнаете </a:t>
            </a:r>
            <a:r>
              <a:rPr lang="ru-RU" dirty="0"/>
              <a:t>про структуру речи и как правильно держать речь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171" y="2481943"/>
            <a:ext cx="3252653" cy="312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21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0789" y="2312126"/>
            <a:ext cx="10358845" cy="393192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b="1" dirty="0">
                <a:solidFill>
                  <a:srgbClr val="000000"/>
                </a:solidFill>
                <a:latin typeface="Arial" panose="020B0604020202020204" pitchFamily="34" charset="0"/>
              </a:rPr>
              <a:t>Тренировка дыхания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В дыхании есть два блага, без сомненья: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То воздух полнит грудь, то выдох дарит облегченье;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Что там — стесненное, здесь — свежесть и свободу обретает,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Да, жизнь чудесное смешенье представляет.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Будь благодарен Богу, если он тебя теснит,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И благодарен будь, коль вновь освободит.</a:t>
            </a:r>
          </a:p>
          <a:p>
            <a:pPr marL="0" indent="0" algn="r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Гете</a:t>
            </a:r>
            <a:endParaRPr lang="ru-RU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1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Упражнения в речи</a:t>
            </a:r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</a:rPr>
              <a:t>В книге описано много разнообразных методов по развитию речи, один из них — сделать обзор дня. За пять минут рассказать наиболее существенные итоги вашего дня. Таким способом тренируется концентрация внимания.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081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b="1" dirty="0"/>
              <a:t>Тренировка памяти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Автор рекомендует каждый день заучивать стихотворение или статью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2013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2588" y="8723377"/>
            <a:ext cx="663526" cy="885948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9BAFB5"/>
              </a:buClr>
              <a:buNone/>
            </a:pPr>
            <a:r>
              <a:rPr lang="ru-RU" sz="3300" b="1" dirty="0">
                <a:solidFill>
                  <a:srgbClr val="000000"/>
                </a:solidFill>
                <a:latin typeface="Cuprum"/>
              </a:rPr>
              <a:t>Как говорить?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Нора Галь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 </a:t>
            </a:r>
            <a:r>
              <a:rPr lang="ru-RU" sz="2600" b="1" dirty="0">
                <a:solidFill>
                  <a:srgbClr val="000000"/>
                </a:solidFill>
                <a:latin typeface="Cuprum"/>
              </a:rPr>
              <a:t>«Слово живое и мертвое»</a:t>
            </a:r>
            <a:endParaRPr lang="ru-RU" sz="2600" dirty="0"/>
          </a:p>
        </p:txBody>
      </p:sp>
      <p:pic>
        <p:nvPicPr>
          <p:cNvPr id="3074" name="Picture 2" descr="https://cdn1.ozone.ru/s3/multimedia-x/60085264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942" y="2264447"/>
            <a:ext cx="2560574" cy="400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769" y="2452692"/>
            <a:ext cx="5311819" cy="4596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sz="3600" b="1" dirty="0">
                <a:solidFill>
                  <a:srgbClr val="000000"/>
                </a:solidFill>
                <a:latin typeface="Cuprum"/>
              </a:rPr>
              <a:t>Как говорить</a:t>
            </a:r>
            <a:r>
              <a:rPr lang="ru-RU" sz="3600" b="1" dirty="0" smtClean="0">
                <a:solidFill>
                  <a:srgbClr val="000000"/>
                </a:solidFill>
                <a:latin typeface="Cuprum"/>
              </a:rPr>
              <a:t>?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sz="2600" b="1" dirty="0">
                <a:solidFill>
                  <a:srgbClr val="000000"/>
                </a:solidFill>
                <a:latin typeface="Cuprum"/>
              </a:rPr>
              <a:t>Нора Галь, «Слово живое и мертвое</a:t>
            </a: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»</a:t>
            </a:r>
          </a:p>
          <a:p>
            <a:r>
              <a:rPr lang="ru-RU" dirty="0"/>
              <a:t>Основные проявления «</a:t>
            </a:r>
            <a:r>
              <a:rPr lang="ru-RU" dirty="0" err="1"/>
              <a:t>канцелярита</a:t>
            </a:r>
            <a:r>
              <a:rPr lang="ru-RU" dirty="0"/>
              <a:t>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Вытеснение глагола, то есть движения, действия, причастием, деепричастием.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Нагромождение длинной цепи существительных в одном и том же падеже.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Обилие иностранных слов.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Вытеснение активных оборотов пассивными.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Тяжелый, путаный строй фразы.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Серость, однообразие, стёртость, штамп.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endParaRPr lang="ru-RU" sz="2600" b="1" dirty="0">
              <a:solidFill>
                <a:srgbClr val="000000"/>
              </a:solidFill>
              <a:latin typeface="Cuprum"/>
            </a:endParaRPr>
          </a:p>
        </p:txBody>
      </p:sp>
    </p:spTree>
    <p:extLst>
      <p:ext uri="{BB962C8B-B14F-4D97-AF65-F5344CB8AC3E}">
        <p14:creationId xmlns:p14="http://schemas.microsoft.com/office/powerpoint/2010/main" val="198198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2588" y="8723377"/>
            <a:ext cx="663526" cy="885948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Clr>
                <a:srgbClr val="9BAFB5"/>
              </a:buClr>
              <a:buNone/>
            </a:pPr>
            <a:r>
              <a:rPr lang="ru-RU" sz="3300" b="1" dirty="0">
                <a:solidFill>
                  <a:srgbClr val="000000"/>
                </a:solidFill>
                <a:latin typeface="Cuprum"/>
              </a:rPr>
              <a:t>Как говорить?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Нора Галь</a:t>
            </a:r>
          </a:p>
          <a:p>
            <a:pPr marL="0" indent="0"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 </a:t>
            </a:r>
            <a:r>
              <a:rPr lang="ru-RU" sz="2600" b="1" dirty="0">
                <a:solidFill>
                  <a:srgbClr val="000000"/>
                </a:solidFill>
                <a:latin typeface="Cuprum"/>
              </a:rPr>
              <a:t>«Слово живое и мертвое»</a:t>
            </a:r>
            <a:endParaRPr lang="ru-RU" sz="2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769" y="2015649"/>
            <a:ext cx="5311819" cy="4842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sz="3600" b="1" dirty="0">
                <a:solidFill>
                  <a:srgbClr val="000000"/>
                </a:solidFill>
                <a:latin typeface="Cuprum"/>
              </a:rPr>
              <a:t>Как говорить</a:t>
            </a:r>
            <a:r>
              <a:rPr lang="ru-RU" sz="3600" b="1" dirty="0" smtClean="0">
                <a:solidFill>
                  <a:srgbClr val="000000"/>
                </a:solidFill>
                <a:latin typeface="Cuprum"/>
              </a:rPr>
              <a:t>?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sz="2600" b="1" dirty="0">
                <a:solidFill>
                  <a:srgbClr val="000000"/>
                </a:solidFill>
                <a:latin typeface="Cuprum"/>
              </a:rPr>
              <a:t>Джулия </a:t>
            </a:r>
            <a:r>
              <a:rPr lang="ru-RU" sz="2600" b="1" dirty="0" err="1">
                <a:solidFill>
                  <a:srgbClr val="000000"/>
                </a:solidFill>
                <a:latin typeface="Cuprum"/>
              </a:rPr>
              <a:t>Дирксен</a:t>
            </a:r>
            <a:r>
              <a:rPr lang="ru-RU" sz="2600" b="1" dirty="0">
                <a:solidFill>
                  <a:srgbClr val="000000"/>
                </a:solidFill>
                <a:latin typeface="Cuprum"/>
              </a:rPr>
              <a:t>, «Искусство обучать. Как сделать любое обучение нескучным и эффективным</a:t>
            </a: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»</a:t>
            </a:r>
          </a:p>
          <a:p>
            <a:pPr algn="just"/>
            <a:r>
              <a:rPr lang="ru-RU" dirty="0"/>
              <a:t>К</a:t>
            </a:r>
            <a:r>
              <a:rPr lang="ru-RU" dirty="0" smtClean="0"/>
              <a:t>ак </a:t>
            </a:r>
            <a:r>
              <a:rPr lang="ru-RU" dirty="0"/>
              <a:t>создать ощущение срочности у ученика. Для этого подойдет: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увлекательная история;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демонстрация;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ограничение времени или ресурсов;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ориентация на настоящий момент;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интересные дилеммы.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endParaRPr lang="ru-RU" sz="2600" b="1" dirty="0">
              <a:solidFill>
                <a:srgbClr val="000000"/>
              </a:solidFill>
              <a:latin typeface="Cuprum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829" y="2325189"/>
            <a:ext cx="348778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91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2588" y="8723377"/>
            <a:ext cx="663526" cy="885948"/>
          </a:xfrm>
        </p:spPr>
        <p:txBody>
          <a:bodyPr>
            <a:normAutofit/>
          </a:bodyPr>
          <a:lstStyle/>
          <a:p>
            <a:pPr marL="0" lvl="0" indent="0">
              <a:buClr>
                <a:srgbClr val="9BAFB5"/>
              </a:buClr>
              <a:buNone/>
            </a:pPr>
            <a:endParaRPr lang="ru-RU" sz="2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769" y="2015649"/>
            <a:ext cx="5311819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sz="3600" b="1" dirty="0">
                <a:solidFill>
                  <a:srgbClr val="000000"/>
                </a:solidFill>
                <a:latin typeface="Cuprum"/>
              </a:rPr>
              <a:t>Как говорить</a:t>
            </a:r>
            <a:r>
              <a:rPr lang="ru-RU" sz="3600" b="1" dirty="0" smtClean="0">
                <a:solidFill>
                  <a:srgbClr val="000000"/>
                </a:solidFill>
                <a:latin typeface="Cuprum"/>
              </a:rPr>
              <a:t>?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sz="2600" b="1" dirty="0">
                <a:solidFill>
                  <a:srgbClr val="000000"/>
                </a:solidFill>
                <a:latin typeface="Cuprum"/>
              </a:rPr>
              <a:t>Адель Фабер, Элейн </a:t>
            </a:r>
            <a:r>
              <a:rPr lang="ru-RU" sz="2600" b="1" dirty="0" err="1">
                <a:solidFill>
                  <a:srgbClr val="000000"/>
                </a:solidFill>
                <a:latin typeface="Cuprum"/>
              </a:rPr>
              <a:t>Мазлиш</a:t>
            </a:r>
            <a:r>
              <a:rPr lang="ru-RU" sz="2600" b="1" dirty="0">
                <a:solidFill>
                  <a:srgbClr val="000000"/>
                </a:solidFill>
                <a:latin typeface="Cuprum"/>
              </a:rPr>
              <a:t>, «Как говорить с детьми, чтобы они учились</a:t>
            </a:r>
            <a:r>
              <a:rPr lang="ru-RU" sz="2600" b="1" dirty="0" smtClean="0">
                <a:solidFill>
                  <a:srgbClr val="000000"/>
                </a:solidFill>
                <a:latin typeface="Cuprum"/>
              </a:rPr>
              <a:t>»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dirty="0"/>
              <a:t>После каждой главы есть памятка, </a:t>
            </a:r>
            <a:endParaRPr lang="ru-RU" dirty="0" smtClean="0"/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dirty="0" smtClean="0"/>
              <a:t>где </a:t>
            </a:r>
            <a:r>
              <a:rPr lang="ru-RU" dirty="0"/>
              <a:t>собраны основные </a:t>
            </a:r>
            <a:r>
              <a:rPr lang="ru-RU" dirty="0" smtClean="0"/>
              <a:t>выводы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dirty="0" smtClean="0"/>
              <a:t> </a:t>
            </a:r>
            <a:r>
              <a:rPr lang="ru-RU" dirty="0"/>
              <a:t>и рекомендации, а так же рубрика </a:t>
            </a:r>
            <a:endParaRPr lang="ru-RU" dirty="0" smtClean="0"/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dirty="0" smtClean="0"/>
              <a:t>«</a:t>
            </a:r>
            <a:r>
              <a:rPr lang="ru-RU" dirty="0"/>
              <a:t>вопрос — ответ» для </a:t>
            </a:r>
            <a:r>
              <a:rPr lang="ru-RU" dirty="0" smtClean="0"/>
              <a:t>родителей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r>
              <a:rPr lang="ru-RU" dirty="0" smtClean="0"/>
              <a:t> </a:t>
            </a:r>
            <a:r>
              <a:rPr lang="ru-RU" dirty="0"/>
              <a:t>и учителей.</a:t>
            </a:r>
            <a:endParaRPr lang="ru-RU" sz="2600" b="1" dirty="0">
              <a:solidFill>
                <a:srgbClr val="000000"/>
              </a:solidFill>
              <a:latin typeface="Cuprum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890" y="2153412"/>
            <a:ext cx="3720681" cy="42285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659" y="3204369"/>
            <a:ext cx="2191232" cy="350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140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12588" y="8723377"/>
            <a:ext cx="663526" cy="885948"/>
          </a:xfrm>
        </p:spPr>
        <p:txBody>
          <a:bodyPr>
            <a:normAutofit/>
          </a:bodyPr>
          <a:lstStyle/>
          <a:p>
            <a:pPr marL="0" lvl="0" indent="0">
              <a:buClr>
                <a:srgbClr val="9BAFB5"/>
              </a:buClr>
              <a:buNone/>
            </a:pPr>
            <a:endParaRPr lang="ru-RU" sz="2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00769" y="2015649"/>
            <a:ext cx="5311819" cy="7668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0000"/>
                </a:solidFill>
                <a:latin typeface="Cuprum"/>
              </a:rPr>
              <a:t>Как иллюстрировать выступление?</a:t>
            </a:r>
          </a:p>
          <a:p>
            <a:r>
              <a:rPr lang="ru-RU" sz="2600" b="1" dirty="0"/>
              <a:t>Робин Уильямс, «</a:t>
            </a:r>
            <a:r>
              <a:rPr lang="ru-RU" sz="2600" b="1" dirty="0" err="1"/>
              <a:t>Дизайн.Книга</a:t>
            </a:r>
            <a:r>
              <a:rPr lang="ru-RU" sz="2600" b="1" dirty="0"/>
              <a:t> для </a:t>
            </a:r>
            <a:r>
              <a:rPr lang="ru-RU" sz="2600" b="1" dirty="0" err="1"/>
              <a:t>недизайнеров</a:t>
            </a:r>
            <a:r>
              <a:rPr lang="ru-RU" sz="2600" b="1" dirty="0"/>
              <a:t>»</a:t>
            </a:r>
            <a:endParaRPr lang="ru-RU" sz="2600" b="1" dirty="0" smtClean="0">
              <a:solidFill>
                <a:srgbClr val="000000"/>
              </a:solidFill>
              <a:latin typeface="Cuprum"/>
            </a:endParaRPr>
          </a:p>
          <a:p>
            <a:r>
              <a:rPr lang="ru-RU" dirty="0" smtClean="0"/>
              <a:t>В книге приводит </a:t>
            </a:r>
            <a:r>
              <a:rPr lang="ru-RU" dirty="0"/>
              <a:t>примеры работ и показывает, как сделать лучше, рассказывает, как работать с цветом и шрифтом. </a:t>
            </a:r>
            <a:r>
              <a:rPr lang="ru-RU" dirty="0"/>
              <a:t> </a:t>
            </a:r>
            <a:r>
              <a:rPr lang="ru-RU" dirty="0" smtClean="0"/>
              <a:t>В ней найдутся  </a:t>
            </a:r>
            <a:r>
              <a:rPr lang="ru-RU" dirty="0"/>
              <a:t>и практические задания, которые помогут лучше понять и усвоить полученные знания.</a:t>
            </a:r>
          </a:p>
          <a:p>
            <a:r>
              <a:rPr lang="ru-RU" dirty="0"/>
              <a:t>В книге изложено четыре базовых принципа дизайна:</a:t>
            </a:r>
          </a:p>
          <a:p>
            <a:r>
              <a:rPr lang="ru-RU" dirty="0"/>
              <a:t>Контраст важен для привлечения внимания и позволяет более ясно преподносить информацию. Избегайте элементов, которые выглядят одинаково.</a:t>
            </a:r>
          </a:p>
          <a:p>
            <a:r>
              <a:rPr lang="ru-RU" dirty="0"/>
              <a:t>Повторение визуальных элементов дизайна подкрепляет целостность восприятия материала.</a:t>
            </a:r>
          </a:p>
          <a:p>
            <a:r>
              <a:rPr lang="ru-RU" dirty="0"/>
              <a:t>Выравнивание создает связь между элементами страницы и придает ей аккуратный внешний вид.</a:t>
            </a:r>
          </a:p>
          <a:p>
            <a:r>
              <a:rPr lang="ru-RU" dirty="0"/>
              <a:t>Приближенность помогает организовать информацию. Связанные друг с другом элементы должны быть плотно сгруппированы.</a:t>
            </a:r>
          </a:p>
          <a:p>
            <a:pPr lvl="0" defTabSz="914400">
              <a:spcBef>
                <a:spcPts val="1000"/>
              </a:spcBef>
              <a:buClr>
                <a:srgbClr val="9BAFB5"/>
              </a:buClr>
            </a:pPr>
            <a:endParaRPr lang="ru-RU" sz="3600" b="1" dirty="0" smtClean="0">
              <a:solidFill>
                <a:srgbClr val="000000"/>
              </a:solidFill>
              <a:latin typeface="Cuprum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3438" t="6456" r="34152" b="5947"/>
          <a:stretch/>
        </p:blipFill>
        <p:spPr>
          <a:xfrm>
            <a:off x="8380258" y="2153412"/>
            <a:ext cx="3161211" cy="448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65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9349" y="2638044"/>
            <a:ext cx="9914707" cy="3723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В книге изложено четыре базовых принципа дизайна:</a:t>
            </a:r>
          </a:p>
          <a:p>
            <a:r>
              <a:rPr lang="ru-RU" sz="2000" dirty="0"/>
              <a:t>Контраст важен для привлечения внимания и позволяет более ясно преподносить информацию. Избегайте элементов, которые выглядят одинаково.</a:t>
            </a:r>
          </a:p>
          <a:p>
            <a:r>
              <a:rPr lang="ru-RU" sz="2000" dirty="0"/>
              <a:t>Повторение визуальных элементов дизайна подкрепляет целостность восприятия материала.</a:t>
            </a:r>
          </a:p>
          <a:p>
            <a:r>
              <a:rPr lang="ru-RU" sz="2000" dirty="0"/>
              <a:t>Выравнивание создает связь между элементами страницы и придает ей аккуратный внешний вид.</a:t>
            </a:r>
          </a:p>
          <a:p>
            <a:r>
              <a:rPr lang="ru-RU" sz="2000" dirty="0"/>
              <a:t>Приближенность помогает организовать информацию. Связанные друг с другом элементы должны быть плотно сгруппированы.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0924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7" y="2638044"/>
            <a:ext cx="8088520" cy="3723567"/>
          </a:xfrm>
        </p:spPr>
        <p:txBody>
          <a:bodyPr>
            <a:normAutofit fontScale="92500"/>
          </a:bodyPr>
          <a:lstStyle/>
          <a:p>
            <a:pPr marL="0" lvl="0" indent="0" defTabSz="457200">
              <a:spcBef>
                <a:spcPts val="0"/>
              </a:spcBef>
              <a:buClrTx/>
              <a:buNone/>
            </a:pPr>
            <a:r>
              <a:rPr lang="ru-RU" sz="3600" b="1" dirty="0">
                <a:solidFill>
                  <a:srgbClr val="000000"/>
                </a:solidFill>
                <a:latin typeface="Cuprum"/>
              </a:rPr>
              <a:t>Как иллюстрировать выступление</a:t>
            </a:r>
            <a:r>
              <a:rPr lang="ru-RU" sz="3600" b="1" dirty="0" smtClean="0">
                <a:solidFill>
                  <a:srgbClr val="000000"/>
                </a:solidFill>
                <a:latin typeface="Cuprum"/>
              </a:rPr>
              <a:t>?</a:t>
            </a:r>
            <a:endParaRPr lang="ru-RU" b="1" dirty="0"/>
          </a:p>
          <a:p>
            <a:pPr marL="0" indent="0">
              <a:buNone/>
            </a:pPr>
            <a:r>
              <a:rPr lang="ru-RU" sz="2600" b="1" dirty="0" smtClean="0"/>
              <a:t>Алексей </a:t>
            </a:r>
            <a:r>
              <a:rPr lang="ru-RU" sz="2600" b="1" dirty="0" err="1" smtClean="0"/>
              <a:t>Каптерев</a:t>
            </a:r>
            <a:r>
              <a:rPr lang="ru-RU" sz="2600" b="1" dirty="0"/>
              <a:t> </a:t>
            </a:r>
            <a:endParaRPr lang="ru-RU" sz="2600" b="1" dirty="0" smtClean="0"/>
          </a:p>
          <a:p>
            <a:pPr marL="0" indent="0">
              <a:buNone/>
            </a:pPr>
            <a:r>
              <a:rPr lang="ru-RU" sz="2600" b="1" dirty="0" smtClean="0"/>
              <a:t> </a:t>
            </a:r>
            <a:r>
              <a:rPr lang="ru-RU" sz="2600" b="1" dirty="0"/>
              <a:t>«Искусство презентации</a:t>
            </a:r>
            <a:r>
              <a:rPr lang="ru-RU" sz="2600" b="1" dirty="0" smtClean="0"/>
              <a:t>»</a:t>
            </a:r>
          </a:p>
          <a:p>
            <a:pPr marL="0" indent="0">
              <a:buNone/>
            </a:pPr>
            <a:r>
              <a:rPr lang="ru-RU" dirty="0"/>
              <a:t>правило «4х4» для слайдов презентации:</a:t>
            </a:r>
          </a:p>
          <a:p>
            <a:r>
              <a:rPr lang="ru-RU" dirty="0"/>
              <a:t>Одна мысль на слайд.</a:t>
            </a:r>
          </a:p>
          <a:p>
            <a:r>
              <a:rPr lang="ru-RU" dirty="0"/>
              <a:t>Мало цветов.</a:t>
            </a:r>
          </a:p>
          <a:p>
            <a:r>
              <a:rPr lang="ru-RU" dirty="0"/>
              <a:t>Очень мало шрифтов.</a:t>
            </a:r>
          </a:p>
          <a:p>
            <a:r>
              <a:rPr lang="ru-RU" dirty="0"/>
              <a:t>Фото, а не клипарт.</a:t>
            </a:r>
          </a:p>
          <a:p>
            <a:pPr marL="0" indent="0">
              <a:buNone/>
            </a:pPr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613" y="2163535"/>
            <a:ext cx="4100121" cy="419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373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БИблиотека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137" y="2638044"/>
            <a:ext cx="8088520" cy="37235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Cuprum"/>
              </a:rPr>
              <a:t> Книга </a:t>
            </a:r>
            <a:r>
              <a:rPr lang="ru-RU" sz="2800" b="1" dirty="0">
                <a:solidFill>
                  <a:srgbClr val="000000"/>
                </a:solidFill>
                <a:latin typeface="Cuprum"/>
              </a:rPr>
              <a:t>для </a:t>
            </a:r>
            <a:r>
              <a:rPr lang="ru-RU" sz="2800" b="1" dirty="0" smtClean="0">
                <a:solidFill>
                  <a:srgbClr val="000000"/>
                </a:solidFill>
                <a:latin typeface="Cuprum"/>
              </a:rPr>
              <a:t>души</a:t>
            </a:r>
            <a:r>
              <a:rPr lang="ru-RU" sz="2800" b="1" dirty="0">
                <a:solidFill>
                  <a:srgbClr val="000000"/>
                </a:solidFill>
                <a:latin typeface="Cuprum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Cuprum"/>
              </a:rPr>
            </a:br>
            <a:r>
              <a:rPr lang="ru-RU" sz="2800" b="1" dirty="0" err="1">
                <a:solidFill>
                  <a:srgbClr val="000000"/>
                </a:solidFill>
                <a:latin typeface="Cuprum"/>
              </a:rPr>
              <a:t>Януш</a:t>
            </a:r>
            <a:r>
              <a:rPr lang="ru-RU" sz="2800" b="1" dirty="0">
                <a:solidFill>
                  <a:srgbClr val="000000"/>
                </a:solidFill>
                <a:latin typeface="Cuprum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Cuprum"/>
              </a:rPr>
              <a:t>Корчак</a:t>
            </a:r>
            <a:endParaRPr lang="ru-RU" sz="2800" b="1" dirty="0">
              <a:solidFill>
                <a:srgbClr val="000000"/>
              </a:solidFill>
              <a:latin typeface="Cuprum"/>
            </a:endParaRPr>
          </a:p>
          <a:p>
            <a:pPr marL="0" indent="0">
              <a:buNone/>
            </a:pPr>
            <a:r>
              <a:rPr lang="ru-RU" sz="2800" b="1" dirty="0" smtClean="0">
                <a:solidFill>
                  <a:srgbClr val="000000"/>
                </a:solidFill>
                <a:latin typeface="Cuprum"/>
              </a:rPr>
              <a:t> «</a:t>
            </a:r>
            <a:r>
              <a:rPr lang="ru-RU" sz="2800" b="1" dirty="0">
                <a:solidFill>
                  <a:srgbClr val="000000"/>
                </a:solidFill>
                <a:latin typeface="Cuprum"/>
              </a:rPr>
              <a:t>Когда я снова стану маленьким»</a:t>
            </a:r>
          </a:p>
          <a:p>
            <a:pPr marL="0" indent="0">
              <a:buNone/>
            </a:pPr>
            <a:endParaRPr lang="ru-RU" sz="2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4448" r="34224"/>
          <a:stretch/>
        </p:blipFill>
        <p:spPr>
          <a:xfrm>
            <a:off x="8797834" y="2153412"/>
            <a:ext cx="3043646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4395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292</TotalTime>
  <Words>828</Words>
  <Application>Microsoft Office PowerPoint</Application>
  <PresentationFormat>Широкоэкранный</PresentationFormat>
  <Paragraphs>114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Corbel</vt:lpstr>
      <vt:lpstr>Cuprum</vt:lpstr>
      <vt:lpstr>Gill Sans MT</vt:lpstr>
      <vt:lpstr>Parcel</vt:lpstr>
      <vt:lpstr>конкурсное испытание:  «Круглый стол»</vt:lpstr>
      <vt:lpstr>Круглый стол «Профессиональный разговор о воспитании»</vt:lpstr>
      <vt:lpstr>Круглый стол «Профессиональный разговор о воспитании»</vt:lpstr>
      <vt:lpstr>Круглый стол «Профессиональный разговор о воспитании»</vt:lpstr>
      <vt:lpstr>КРИТЕРИИ ОЦЕНИВАНИЯ</vt:lpstr>
      <vt:lpstr>КРИТЕРИИ ОЦЕНИВАНИЯ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Региональные документы</vt:lpstr>
      <vt:lpstr>ВИДЕОМатериалы конкурсов</vt:lpstr>
      <vt:lpstr>КРИТЕРИИ ОЦЕНИВАНИЯ</vt:lpstr>
      <vt:lpstr>БИБЛИОТЕКА</vt:lpstr>
      <vt:lpstr>УПРАЖНЕНИЯ</vt:lpstr>
      <vt:lpstr>УПРАЖНЕНИЯ</vt:lpstr>
      <vt:lpstr>УПРАЖНЕНИЯ</vt:lpstr>
      <vt:lpstr>БИБЛИОТЕКА</vt:lpstr>
      <vt:lpstr>БИБЛИОТЕКА</vt:lpstr>
      <vt:lpstr>БИБЛИОТЕКА</vt:lpstr>
      <vt:lpstr>БИБЛИОТЕКА</vt:lpstr>
      <vt:lpstr>БИблиотека</vt:lpstr>
      <vt:lpstr>БИблиотека</vt:lpstr>
      <vt:lpstr>БИблиотека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конкурсное испытание:  «Круглый стол»</dc:title>
  <dc:creator>Учитель</dc:creator>
  <cp:lastModifiedBy>Учитель</cp:lastModifiedBy>
  <cp:revision>17</cp:revision>
  <dcterms:created xsi:type="dcterms:W3CDTF">2021-03-08T15:12:04Z</dcterms:created>
  <dcterms:modified xsi:type="dcterms:W3CDTF">2021-03-08T20:04:49Z</dcterms:modified>
</cp:coreProperties>
</file>